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S PGothic" pitchFamily="34" charset="-128"/>
        <a:cs typeface="Arial" charset="0"/>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Arial" charset="0"/>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Arial" charset="0"/>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Arial" charset="0"/>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Arial" charset="0"/>
      </a:defRPr>
    </a:lvl5pPr>
    <a:lvl6pPr marL="2286000" algn="l" defTabSz="914400" rtl="0" eaLnBrk="1" latinLnBrk="0" hangingPunct="1">
      <a:defRPr kern="1200">
        <a:solidFill>
          <a:schemeClr val="tx1"/>
        </a:solidFill>
        <a:latin typeface="Calibri" pitchFamily="34" charset="0"/>
        <a:ea typeface="MS PGothic" pitchFamily="34" charset="-128"/>
        <a:cs typeface="Arial" charset="0"/>
      </a:defRPr>
    </a:lvl6pPr>
    <a:lvl7pPr marL="2743200" algn="l" defTabSz="914400" rtl="0" eaLnBrk="1" latinLnBrk="0" hangingPunct="1">
      <a:defRPr kern="1200">
        <a:solidFill>
          <a:schemeClr val="tx1"/>
        </a:solidFill>
        <a:latin typeface="Calibri" pitchFamily="34" charset="0"/>
        <a:ea typeface="MS PGothic" pitchFamily="34" charset="-128"/>
        <a:cs typeface="Arial" charset="0"/>
      </a:defRPr>
    </a:lvl7pPr>
    <a:lvl8pPr marL="3200400" algn="l" defTabSz="914400" rtl="0" eaLnBrk="1" latinLnBrk="0" hangingPunct="1">
      <a:defRPr kern="1200">
        <a:solidFill>
          <a:schemeClr val="tx1"/>
        </a:solidFill>
        <a:latin typeface="Calibri" pitchFamily="34" charset="0"/>
        <a:ea typeface="MS PGothic" pitchFamily="34" charset="-128"/>
        <a:cs typeface="Arial" charset="0"/>
      </a:defRPr>
    </a:lvl8pPr>
    <a:lvl9pPr marL="3657600" algn="l" defTabSz="914400" rtl="0" eaLnBrk="1" latinLnBrk="0" hangingPunct="1">
      <a:defRPr kern="1200">
        <a:solidFill>
          <a:schemeClr val="tx1"/>
        </a:solidFill>
        <a:latin typeface="Calibri" pitchFamily="34" charset="0"/>
        <a:ea typeface="MS PGothic"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7" d="100"/>
          <a:sy n="147" d="100"/>
        </p:scale>
        <p:origin x="-630"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EAA1A93-1AB9-4448-ABC6-729AC66ABC1E}"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76B53FD9-01D2-4B3D-91D8-27066C551D7A}" type="slidenum">
              <a:rPr lang="en-US" altLang="el-GR"/>
              <a:pPr>
                <a:defRPr/>
              </a:pPr>
              <a:t>‹#›</a:t>
            </a:fld>
            <a:endParaRPr lang="en-US" alt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389194-9078-45FC-A3F1-8A9DEFD00123}"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7A83CF5C-254A-4FF5-BCF1-A61D6E62A732}" type="slidenum">
              <a:rPr lang="en-US" altLang="el-GR"/>
              <a:pPr>
                <a:defRPr/>
              </a:pPr>
              <a:t>‹#›</a:t>
            </a:fld>
            <a:endParaRPr lang="en-US" alt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D15AC72-BE2F-4838-BDCB-B0497EA437EC}"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81ECE14D-ED50-4E75-967C-AB6F580A3865}" type="slidenum">
              <a:rPr lang="en-US" altLang="el-GR"/>
              <a:pPr>
                <a:defRPr/>
              </a:pPr>
              <a:t>‹#›</a:t>
            </a:fld>
            <a:endParaRPr lang="en-US"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E617640-4731-40D2-8337-392728DE8756}"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A113B536-D263-42B5-B2E5-5D35D09EA820}" type="slidenum">
              <a:rPr lang="en-US" altLang="el-GR"/>
              <a:pPr>
                <a:defRPr/>
              </a:pPr>
              <a:t>‹#›</a:t>
            </a:fld>
            <a:endParaRPr lang="en-US" alt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72A2532-BDE6-4F0B-93FF-39F7A604C6DE}"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5D4D9AA8-6BF6-472A-98D4-CBBB949CC55B}" type="slidenum">
              <a:rPr lang="en-US" altLang="el-GR"/>
              <a:pPr>
                <a:defRPr/>
              </a:pPr>
              <a:t>‹#›</a:t>
            </a:fld>
            <a:endParaRPr lang="en-US" alt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FFC9E15-0F0D-46BC-91DC-D4606128CAD4}" type="datetimeFigureOut">
              <a:rPr lang="en-US" altLang="el-GR"/>
              <a:pPr>
                <a:defRPr/>
              </a:pPr>
              <a:t>9/6/2022</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94C36100-7A22-42A5-AB9B-5D6BED1E69BF}" type="slidenum">
              <a:rPr lang="en-US" altLang="el-GR"/>
              <a:pPr>
                <a:defRPr/>
              </a:pPr>
              <a:t>‹#›</a:t>
            </a:fld>
            <a:endParaRPr lang="en-US"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0EDF245-D39B-4D9A-8A41-AEE779CCA507}" type="datetimeFigureOut">
              <a:rPr lang="en-US" altLang="el-GR"/>
              <a:pPr>
                <a:defRPr/>
              </a:pPr>
              <a:t>9/6/2022</a:t>
            </a:fld>
            <a:endParaRPr lang="en-US" alt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E7F8F9B0-3B90-4264-ADC8-AF263ECFAF7A}" type="slidenum">
              <a:rPr lang="en-US" altLang="el-GR"/>
              <a:pPr>
                <a:defRPr/>
              </a:pPr>
              <a:t>‹#›</a:t>
            </a:fld>
            <a:endParaRPr lang="en-US" alt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2FAB700-4937-4EF3-9A62-410236DC807A}" type="datetimeFigureOut">
              <a:rPr lang="en-US" altLang="el-GR"/>
              <a:pPr>
                <a:defRPr/>
              </a:pPr>
              <a:t>9/6/2022</a:t>
            </a:fld>
            <a:endParaRPr lang="en-US" alt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1246EA2F-BB0A-4C0C-9E5C-DE18C1494DD2}" type="slidenum">
              <a:rPr lang="en-US" altLang="el-GR"/>
              <a:pPr>
                <a:defRPr/>
              </a:pPr>
              <a:t>‹#›</a:t>
            </a:fld>
            <a:endParaRPr lang="en-US" alt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57466AC-7D84-4837-9F1E-6A9A3A039153}" type="datetimeFigureOut">
              <a:rPr lang="en-US" altLang="el-GR"/>
              <a:pPr>
                <a:defRPr/>
              </a:pPr>
              <a:t>9/6/2022</a:t>
            </a:fld>
            <a:endParaRPr lang="en-US" alt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72D54F8A-4BEF-445F-BF21-96BE244AC625}" type="slidenum">
              <a:rPr lang="en-US" altLang="el-GR"/>
              <a:pPr>
                <a:defRPr/>
              </a:pPr>
              <a:t>‹#›</a:t>
            </a:fld>
            <a:endParaRPr lang="en-US" alt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DFE975-09DF-4C33-88DA-FB5E59D5084B}" type="datetimeFigureOut">
              <a:rPr lang="en-US" altLang="el-GR"/>
              <a:pPr>
                <a:defRPr/>
              </a:pPr>
              <a:t>9/6/2022</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1838BA40-DB7F-4D56-9540-3441AFA95701}" type="slidenum">
              <a:rPr lang="en-US" altLang="el-GR"/>
              <a:pPr>
                <a:defRPr/>
              </a:pPr>
              <a:t>‹#›</a:t>
            </a:fld>
            <a:endParaRPr lang="en-US" alt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F3CDE64-3DD8-4B01-9587-01D0055DF7AC}" type="datetimeFigureOut">
              <a:rPr lang="en-US" altLang="el-GR"/>
              <a:pPr>
                <a:defRPr/>
              </a:pPr>
              <a:t>9/6/2022</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E6583604-D3B7-4BBA-927A-1E99CDC8901D}" type="slidenum">
              <a:rPr lang="en-US" altLang="el-GR"/>
              <a:pPr>
                <a:defRPr/>
              </a:pPr>
              <a:t>‹#›</a:t>
            </a:fld>
            <a:endParaRPr lang="en-US" alt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l-GR" smtClean="0"/>
              <a:t>Click to edit Master title style</a:t>
            </a:r>
          </a:p>
        </p:txBody>
      </p:sp>
      <p:sp>
        <p:nvSpPr>
          <p:cNvPr id="1027" name="Text Placeholder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cs typeface="Arial" panose="020B0604020202020204" pitchFamily="34" charset="0"/>
              </a:defRPr>
            </a:lvl1pPr>
          </a:lstStyle>
          <a:p>
            <a:pPr>
              <a:defRPr/>
            </a:pPr>
            <a:fld id="{CC1B25E7-E27A-459D-9B16-2FBDF8911211}" type="datetimeFigureOut">
              <a:rPr lang="en-US" altLang="el-GR"/>
              <a:pPr>
                <a:defRPr/>
              </a:pPr>
              <a:t>9/6/2022</a:t>
            </a:fld>
            <a:endParaRPr lang="en-US" altLang="el-GR"/>
          </a:p>
        </p:txBody>
      </p:sp>
      <p:sp>
        <p:nvSpPr>
          <p:cNvPr id="5" name="Footer Placeholder 4"/>
          <p:cNvSpPr>
            <a:spLocks noGrp="1"/>
          </p:cNvSpPr>
          <p:nvPr>
            <p:ph type="ftr" sz="quarter" idx="3"/>
          </p:nvPr>
        </p:nvSpPr>
        <p:spPr>
          <a:xfrm>
            <a:off x="3124200" y="4767263"/>
            <a:ext cx="2895600" cy="274637"/>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ea typeface="+mn-ea"/>
                <a:cs typeface="Arial" charset="0"/>
              </a:defRPr>
            </a:lvl1pPr>
          </a:lstStyle>
          <a:p>
            <a:pPr>
              <a:defRPr/>
            </a:pPr>
            <a:endParaRPr lang="el-GR"/>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anose="020B0604020202020204" pitchFamily="34" charset="0"/>
              </a:defRPr>
            </a:lvl1pPr>
          </a:lstStyle>
          <a:p>
            <a:pPr>
              <a:defRPr/>
            </a:pPr>
            <a:fld id="{DB813752-8F6F-4CB4-B184-D7CB7D540F79}" type="slidenum">
              <a:rPr lang="en-US" altLang="el-GR"/>
              <a:pPr>
                <a:defRPr/>
              </a:pPr>
              <a:t>‹#›</a:t>
            </a:fld>
            <a:endParaRPr lang="en-US" altLang="el-G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Εικόνα 82"/>
          <p:cNvPicPr>
            <a:picLocks noChangeAspect="1"/>
          </p:cNvPicPr>
          <p:nvPr/>
        </p:nvPicPr>
        <p:blipFill>
          <a:blip r:embed="rId2"/>
          <a:srcRect/>
          <a:stretch>
            <a:fillRect/>
          </a:stretch>
        </p:blipFill>
        <p:spPr bwMode="auto">
          <a:xfrm>
            <a:off x="1009650" y="153988"/>
            <a:ext cx="688975" cy="688975"/>
          </a:xfrm>
          <a:prstGeom prst="rect">
            <a:avLst/>
          </a:prstGeom>
          <a:noFill/>
          <a:ln w="9525">
            <a:noFill/>
            <a:miter lim="800000"/>
            <a:headEnd/>
            <a:tailEnd/>
          </a:ln>
        </p:spPr>
      </p:pic>
      <p:pic>
        <p:nvPicPr>
          <p:cNvPr id="13314" name="Εικόνα 84"/>
          <p:cNvPicPr>
            <a:picLocks noChangeAspect="1"/>
          </p:cNvPicPr>
          <p:nvPr/>
        </p:nvPicPr>
        <p:blipFill>
          <a:blip r:embed="rId3"/>
          <a:srcRect/>
          <a:stretch>
            <a:fillRect/>
          </a:stretch>
        </p:blipFill>
        <p:spPr bwMode="auto">
          <a:xfrm>
            <a:off x="228600" y="188913"/>
            <a:ext cx="620713" cy="619125"/>
          </a:xfrm>
          <a:prstGeom prst="rect">
            <a:avLst/>
          </a:prstGeom>
          <a:noFill/>
          <a:ln w="9525">
            <a:noFill/>
            <a:miter lim="800000"/>
            <a:headEnd/>
            <a:tailEnd/>
          </a:ln>
        </p:spPr>
      </p:pic>
      <p:grpSp>
        <p:nvGrpSpPr>
          <p:cNvPr id="13315" name="Ομάδα 7"/>
          <p:cNvGrpSpPr>
            <a:grpSpLocks/>
          </p:cNvGrpSpPr>
          <p:nvPr/>
        </p:nvGrpSpPr>
        <p:grpSpPr bwMode="auto">
          <a:xfrm>
            <a:off x="739775" y="84138"/>
            <a:ext cx="7699375" cy="882650"/>
            <a:chOff x="723106" y="57150"/>
            <a:chExt cx="7697788" cy="883691"/>
          </a:xfrm>
        </p:grpSpPr>
        <p:sp>
          <p:nvSpPr>
            <p:cNvPr id="91" name="TextBox 90"/>
            <p:cNvSpPr txBox="1"/>
            <p:nvPr/>
          </p:nvSpPr>
          <p:spPr bwMode="auto">
            <a:xfrm>
              <a:off x="723106" y="454493"/>
              <a:ext cx="7697788" cy="181188"/>
            </a:xfrm>
            <a:prstGeom prst="rect">
              <a:avLst/>
            </a:prstGeom>
            <a:noFill/>
          </p:spPr>
          <p:txBody>
            <a:bodyPr lIns="26850" tIns="13425" rIns="26850" bIns="13425">
              <a:spAutoFit/>
            </a:bodyPr>
            <a:lstStyle/>
            <a:p>
              <a:pPr marL="106358" indent="-106358" algn="ctr" defTabSz="382889" fontAlgn="auto">
                <a:spcBef>
                  <a:spcPts val="0"/>
                </a:spcBef>
                <a:spcAft>
                  <a:spcPts val="0"/>
                </a:spcAft>
                <a:defRPr/>
              </a:pPr>
              <a:r>
                <a:rPr lang="en-US" sz="1000" i="1" kern="0" dirty="0">
                  <a:solidFill>
                    <a:prstClr val="black"/>
                  </a:solidFill>
                  <a:latin typeface="Arial" panose="020B0604020202020204" pitchFamily="34" charset="0"/>
                  <a:ea typeface="+mn-ea"/>
                  <a:cs typeface="Arial" panose="020B0604020202020204" pitchFamily="34" charset="0"/>
                </a:rPr>
                <a:t>G. EFTHYMIOU, L. I. SAKKAS, D. P. BOGDANOS</a:t>
              </a:r>
              <a:endParaRPr lang="el-GR" sz="1000" i="1" kern="0" dirty="0">
                <a:solidFill>
                  <a:prstClr val="black"/>
                </a:solidFill>
                <a:latin typeface="Arial" panose="020B0604020202020204" pitchFamily="34" charset="0"/>
                <a:ea typeface="+mn-ea"/>
                <a:cs typeface="Arial" panose="020B0604020202020204" pitchFamily="34" charset="0"/>
              </a:endParaRPr>
            </a:p>
          </p:txBody>
        </p:sp>
        <p:sp>
          <p:nvSpPr>
            <p:cNvPr id="13424" name="TextBox 6"/>
            <p:cNvSpPr txBox="1">
              <a:spLocks noChangeArrowheads="1"/>
            </p:cNvSpPr>
            <p:nvPr/>
          </p:nvSpPr>
          <p:spPr bwMode="auto">
            <a:xfrm>
              <a:off x="1569244" y="57150"/>
              <a:ext cx="6005513" cy="196621"/>
            </a:xfrm>
            <a:prstGeom prst="rect">
              <a:avLst/>
            </a:prstGeom>
            <a:noFill/>
            <a:ln w="9525">
              <a:noFill/>
              <a:miter lim="800000"/>
              <a:headEnd/>
              <a:tailEnd/>
            </a:ln>
          </p:spPr>
          <p:txBody>
            <a:bodyPr lIns="26850" tIns="13425" rIns="26850" bIns="13425">
              <a:spAutoFit/>
            </a:bodyPr>
            <a:lstStyle/>
            <a:p>
              <a:pPr algn="ctr">
                <a:buFont typeface="Arial" charset="0"/>
                <a:buNone/>
              </a:pPr>
              <a:r>
                <a:rPr lang="en-US" altLang="el-GR" sz="1100" b="1" dirty="0" smtClean="0">
                  <a:latin typeface="Arial" charset="0"/>
                </a:rPr>
                <a:t>ANTI-HUMAN </a:t>
              </a:r>
              <a:r>
                <a:rPr lang="en-US" altLang="el-GR" sz="1100" b="1" dirty="0">
                  <a:latin typeface="Arial" charset="0"/>
                </a:rPr>
                <a:t>HSP60 </a:t>
              </a:r>
              <a:r>
                <a:rPr lang="en-US" altLang="el-GR" sz="1100" b="1" dirty="0" smtClean="0">
                  <a:latin typeface="Arial" charset="0"/>
                </a:rPr>
                <a:t>IN </a:t>
              </a:r>
              <a:r>
                <a:rPr lang="en-US" altLang="el-GR" sz="1100" b="1" dirty="0">
                  <a:latin typeface="Arial" charset="0"/>
                </a:rPr>
                <a:t>AUTOIMMUNE </a:t>
              </a:r>
              <a:r>
                <a:rPr lang="en-US" altLang="el-GR" sz="1100" b="1" dirty="0" smtClean="0">
                  <a:latin typeface="Arial" charset="0"/>
                </a:rPr>
                <a:t>DISEASES</a:t>
              </a:r>
              <a:endParaRPr lang="el-GR" altLang="el-GR" sz="1100" b="1" dirty="0">
                <a:latin typeface="Arial" charset="0"/>
              </a:endParaRPr>
            </a:p>
          </p:txBody>
        </p:sp>
        <p:sp>
          <p:nvSpPr>
            <p:cNvPr id="88" name="TextBox 87"/>
            <p:cNvSpPr txBox="1"/>
            <p:nvPr/>
          </p:nvSpPr>
          <p:spPr bwMode="auto">
            <a:xfrm>
              <a:off x="723106" y="667469"/>
              <a:ext cx="7697788" cy="273372"/>
            </a:xfrm>
            <a:prstGeom prst="rect">
              <a:avLst/>
            </a:prstGeom>
            <a:noFill/>
          </p:spPr>
          <p:txBody>
            <a:bodyPr lIns="26850" tIns="13425" rIns="26850" bIns="13425">
              <a:spAutoFit/>
            </a:bodyPr>
            <a:lstStyle/>
            <a:p>
              <a:pPr algn="ctr" defTabSz="382889" fontAlgn="auto">
                <a:spcBef>
                  <a:spcPts val="0"/>
                </a:spcBef>
                <a:spcAft>
                  <a:spcPts val="0"/>
                </a:spcAft>
                <a:defRPr/>
              </a:pPr>
              <a:r>
                <a:rPr lang="en-US" sz="800" i="1" kern="0" dirty="0">
                  <a:solidFill>
                    <a:prstClr val="black"/>
                  </a:solidFill>
                  <a:latin typeface="Arial" panose="020B0604020202020204" pitchFamily="34" charset="0"/>
                  <a:ea typeface="+mn-ea"/>
                  <a:cs typeface="Arial" panose="020B0604020202020204" pitchFamily="34" charset="0"/>
                </a:rPr>
                <a:t>Department of Rheumatology and Clinical Immunology, University General Hospital of Larissa, </a:t>
              </a:r>
            </a:p>
            <a:p>
              <a:pPr algn="ctr" defTabSz="382889" fontAlgn="auto">
                <a:spcBef>
                  <a:spcPts val="0"/>
                </a:spcBef>
                <a:spcAft>
                  <a:spcPts val="0"/>
                </a:spcAft>
                <a:defRPr/>
              </a:pPr>
              <a:r>
                <a:rPr lang="en-US" sz="800" i="1" kern="0" dirty="0">
                  <a:solidFill>
                    <a:prstClr val="black"/>
                  </a:solidFill>
                  <a:latin typeface="Arial" panose="020B0604020202020204" pitchFamily="34" charset="0"/>
                  <a:ea typeface="+mn-ea"/>
                  <a:cs typeface="Arial" panose="020B0604020202020204" pitchFamily="34" charset="0"/>
                </a:rPr>
                <a:t>Faculty of Medicine, School of Health Sciences, University of Thessaly, Viopolis, 40500, Larissa, Greece</a:t>
              </a:r>
              <a:endParaRPr lang="el-GR" sz="600" kern="0" dirty="0">
                <a:solidFill>
                  <a:prstClr val="black"/>
                </a:solidFill>
                <a:latin typeface="Arial" panose="020B0604020202020204" pitchFamily="34" charset="0"/>
                <a:ea typeface="+mn-ea"/>
                <a:cs typeface="Arial" panose="020B0604020202020204" pitchFamily="34" charset="0"/>
              </a:endParaRPr>
            </a:p>
          </p:txBody>
        </p:sp>
      </p:grpSp>
      <p:sp>
        <p:nvSpPr>
          <p:cNvPr id="13316" name="TextBox 3"/>
          <p:cNvSpPr txBox="1">
            <a:spLocks noChangeArrowheads="1"/>
          </p:cNvSpPr>
          <p:nvPr/>
        </p:nvSpPr>
        <p:spPr bwMode="auto">
          <a:xfrm>
            <a:off x="0" y="895350"/>
            <a:ext cx="9144000" cy="415925"/>
          </a:xfrm>
          <a:prstGeom prst="rect">
            <a:avLst/>
          </a:prstGeom>
          <a:noFill/>
          <a:ln w="9525">
            <a:noFill/>
            <a:miter lim="800000"/>
            <a:headEnd/>
            <a:tailEnd/>
          </a:ln>
        </p:spPr>
        <p:txBody>
          <a:bodyPr>
            <a:spAutoFit/>
          </a:bodyPr>
          <a:lstStyle/>
          <a:p>
            <a:pPr algn="just"/>
            <a:r>
              <a:rPr lang="en-US" altLang="el-GR" sz="700" b="1" u="sng">
                <a:latin typeface="Arial" charset="0"/>
              </a:rPr>
              <a:t>Introduction</a:t>
            </a:r>
          </a:p>
          <a:p>
            <a:pPr algn="just"/>
            <a:r>
              <a:rPr lang="en-US" altLang="el-GR" sz="700">
                <a:latin typeface="Arial" charset="0"/>
              </a:rPr>
              <a:t>Autoantibodies against human heat shock protein 60 (Hsp60) have been implicated in the pathogenesis of autoimmune and inflammatory rheumatic diseases (AIRDs), including rheumatoid arthritis (RA), systemic lupus erythematosus (SLE), systemic sclerosis, Sjogren’s syndrome and various idiopathic vasculitides. This literature review discusses research advances in the field.</a:t>
            </a:r>
            <a:endParaRPr lang="el-GR" altLang="el-GR" sz="700">
              <a:latin typeface="Arial" charset="0"/>
            </a:endParaRPr>
          </a:p>
        </p:txBody>
      </p:sp>
      <p:sp>
        <p:nvSpPr>
          <p:cNvPr id="13317" name="TextBox 88"/>
          <p:cNvSpPr txBox="1">
            <a:spLocks noChangeArrowheads="1"/>
          </p:cNvSpPr>
          <p:nvPr/>
        </p:nvSpPr>
        <p:spPr bwMode="auto">
          <a:xfrm>
            <a:off x="0" y="1276350"/>
            <a:ext cx="9144000" cy="415925"/>
          </a:xfrm>
          <a:prstGeom prst="rect">
            <a:avLst/>
          </a:prstGeom>
          <a:noFill/>
          <a:ln w="9525">
            <a:noFill/>
            <a:miter lim="800000"/>
            <a:headEnd/>
            <a:tailEnd/>
          </a:ln>
        </p:spPr>
        <p:txBody>
          <a:bodyPr>
            <a:spAutoFit/>
          </a:bodyPr>
          <a:lstStyle/>
          <a:p>
            <a:pPr algn="just"/>
            <a:r>
              <a:rPr lang="en-US" altLang="el-GR" sz="700" b="1" u="sng">
                <a:latin typeface="Arial" charset="0"/>
              </a:rPr>
              <a:t>Materials-Methods</a:t>
            </a:r>
          </a:p>
          <a:p>
            <a:pPr algn="just"/>
            <a:r>
              <a:rPr lang="en-US" altLang="el-GR" sz="700">
                <a:latin typeface="Arial" charset="0"/>
              </a:rPr>
              <a:t>The reference source for this review was PUBMED. The literature search was limited to published, peer-reviewed reports and involved the following search terms, as well as cross-referencing: autoantibody, autoimmunity, Hsp60, inflammation, rheumatic diseases.</a:t>
            </a:r>
          </a:p>
        </p:txBody>
      </p:sp>
      <p:sp>
        <p:nvSpPr>
          <p:cNvPr id="13318" name="TextBox 91"/>
          <p:cNvSpPr txBox="1">
            <a:spLocks noChangeArrowheads="1"/>
          </p:cNvSpPr>
          <p:nvPr/>
        </p:nvSpPr>
        <p:spPr bwMode="auto">
          <a:xfrm>
            <a:off x="0" y="1657350"/>
            <a:ext cx="9144000" cy="738188"/>
          </a:xfrm>
          <a:prstGeom prst="rect">
            <a:avLst/>
          </a:prstGeom>
          <a:noFill/>
          <a:ln w="9525">
            <a:noFill/>
            <a:miter lim="800000"/>
            <a:headEnd/>
            <a:tailEnd/>
          </a:ln>
        </p:spPr>
        <p:txBody>
          <a:bodyPr>
            <a:spAutoFit/>
          </a:bodyPr>
          <a:lstStyle/>
          <a:p>
            <a:pPr algn="just"/>
            <a:r>
              <a:rPr lang="en-US" altLang="el-GR" sz="700" b="1" u="sng">
                <a:latin typeface="Arial" charset="0"/>
              </a:rPr>
              <a:t>Results</a:t>
            </a:r>
          </a:p>
          <a:p>
            <a:pPr algn="just"/>
            <a:r>
              <a:rPr lang="en-US" altLang="el-GR" sz="700">
                <a:latin typeface="Arial" charset="0"/>
              </a:rPr>
              <a:t>Anti-human Hsp60 autoantibodies can be detected in the sera of patients with AIRDs in various frequencies and levels (Table 1); therefore, their diagnostic, clinical and pathogenic importance remains enigmatic. Regarding their clinical significance, several studies have implicated them in AIRDs with vascular manifestations, including SLE and primary vasculitides. For other diseases, however, clinical associations have not been comprehensively investigated. Their pathogenetic role is also questionable, although several studies have suggested an apoptotic capacity of anti-Hsp60 autoantibodies on osteoblasts and endothelial cells, linking them with joint inflammation and bone erosion in RA and vascular inflammation in SLE and vasculitides, respectively. In addition, molecular mimicry based on amino acid similarities between human Hsp60 and bacterial Hsp60 or other bacterial antigens has been implicated in the production of cross-reactive autoantibodies in AIRDS (figure 2), connecting infection with autoimmunity and autoimmune disease.</a:t>
            </a:r>
          </a:p>
        </p:txBody>
      </p:sp>
      <p:sp>
        <p:nvSpPr>
          <p:cNvPr id="13319" name="TextBox 92"/>
          <p:cNvSpPr txBox="1">
            <a:spLocks noChangeArrowheads="1"/>
          </p:cNvSpPr>
          <p:nvPr/>
        </p:nvSpPr>
        <p:spPr bwMode="auto">
          <a:xfrm>
            <a:off x="0" y="4746625"/>
            <a:ext cx="9144000" cy="415925"/>
          </a:xfrm>
          <a:prstGeom prst="rect">
            <a:avLst/>
          </a:prstGeom>
          <a:noFill/>
          <a:ln w="9525">
            <a:noFill/>
            <a:miter lim="800000"/>
            <a:headEnd/>
            <a:tailEnd/>
          </a:ln>
        </p:spPr>
        <p:txBody>
          <a:bodyPr>
            <a:spAutoFit/>
          </a:bodyPr>
          <a:lstStyle/>
          <a:p>
            <a:pPr algn="just"/>
            <a:r>
              <a:rPr lang="en-US" altLang="el-GR" sz="700" b="1" u="sng">
                <a:latin typeface="Arial" charset="0"/>
              </a:rPr>
              <a:t>Considerations</a:t>
            </a:r>
          </a:p>
          <a:p>
            <a:pPr algn="just"/>
            <a:r>
              <a:rPr lang="en-US" altLang="el-GR" sz="700">
                <a:latin typeface="Arial" charset="0"/>
              </a:rPr>
              <a:t>A consensus on the role of anti-human Hsp60 antibodies in autoimmune rheumatic diseases has not emerged and, thus, more organized investigations of human Hsp60 humoral immune responses are necessary in order to decipher their role in its full extent.</a:t>
            </a:r>
          </a:p>
        </p:txBody>
      </p:sp>
      <p:grpSp>
        <p:nvGrpSpPr>
          <p:cNvPr id="13320" name="Ομάδα 10"/>
          <p:cNvGrpSpPr>
            <a:grpSpLocks/>
          </p:cNvGrpSpPr>
          <p:nvPr/>
        </p:nvGrpSpPr>
        <p:grpSpPr bwMode="auto">
          <a:xfrm>
            <a:off x="4872038" y="2382838"/>
            <a:ext cx="4043362" cy="2474912"/>
            <a:chOff x="4871908" y="2343150"/>
            <a:chExt cx="4043492" cy="2475131"/>
          </a:xfrm>
        </p:grpSpPr>
        <p:pic>
          <p:nvPicPr>
            <p:cNvPr id="13421" name="Εικόνα 94"/>
            <p:cNvPicPr>
              <a:picLocks noChangeAspect="1" noChangeArrowheads="1"/>
            </p:cNvPicPr>
            <p:nvPr/>
          </p:nvPicPr>
          <p:blipFill>
            <a:blip r:embed="rId4"/>
            <a:srcRect/>
            <a:stretch>
              <a:fillRect/>
            </a:stretch>
          </p:blipFill>
          <p:spPr bwMode="auto">
            <a:xfrm>
              <a:off x="5119455" y="2343150"/>
              <a:ext cx="3548398" cy="1853337"/>
            </a:xfrm>
            <a:prstGeom prst="rect">
              <a:avLst/>
            </a:prstGeom>
            <a:noFill/>
            <a:ln w="9525">
              <a:noFill/>
              <a:miter lim="800000"/>
              <a:headEnd/>
              <a:tailEnd/>
            </a:ln>
          </p:spPr>
        </p:pic>
        <p:sp>
          <p:nvSpPr>
            <p:cNvPr id="13422" name="TextBox 5"/>
            <p:cNvSpPr txBox="1">
              <a:spLocks noChangeArrowheads="1"/>
            </p:cNvSpPr>
            <p:nvPr/>
          </p:nvSpPr>
          <p:spPr bwMode="auto">
            <a:xfrm>
              <a:off x="4871908" y="4171950"/>
              <a:ext cx="4043492" cy="646331"/>
            </a:xfrm>
            <a:prstGeom prst="rect">
              <a:avLst/>
            </a:prstGeom>
            <a:noFill/>
            <a:ln w="9525">
              <a:noFill/>
              <a:miter lim="800000"/>
              <a:headEnd/>
              <a:tailEnd/>
            </a:ln>
          </p:spPr>
          <p:txBody>
            <a:bodyPr>
              <a:spAutoFit/>
            </a:bodyPr>
            <a:lstStyle/>
            <a:p>
              <a:pPr algn="just"/>
              <a:r>
                <a:rPr lang="en-US" altLang="el-GR" sz="600" b="1"/>
                <a:t>Figure 1</a:t>
              </a:r>
              <a:r>
                <a:rPr lang="en-US" altLang="el-GR" sz="600"/>
                <a:t>: Molecular mimicry and antibody cross-reaction as potential mechanism of infection-induced anti-human Hsp60 antibodies production. Bacterial infection (1) stimulates the production of anti-bacterial antigen specific antibodies, including anti-bacterial Hsp60 antibodies (2). Molecular mimicry (3) between a bacterial Hsp60 epitope and a human Hsp60 epitope leads to cross-reaction of antibodies (4) that recognize both bacterial and human mimic, via highly sequence-homologous epitopes recognized by autoimmune, disease-specific antibodies (5). Eventually, cross-reactive antibodies mediate self-tissue inflammation and destruction (6).</a:t>
              </a:r>
              <a:endParaRPr lang="el-GR" altLang="el-GR" sz="1400"/>
            </a:p>
          </p:txBody>
        </p:sp>
      </p:grpSp>
      <p:graphicFrame>
        <p:nvGraphicFramePr>
          <p:cNvPr id="10" name="Πίνακας 9"/>
          <p:cNvGraphicFramePr>
            <a:graphicFrameLocks noGrp="1"/>
          </p:cNvGraphicFramePr>
          <p:nvPr/>
        </p:nvGraphicFramePr>
        <p:xfrm>
          <a:off x="304800" y="2611438"/>
          <a:ext cx="4284663" cy="1774831"/>
        </p:xfrm>
        <a:graphic>
          <a:graphicData uri="http://schemas.openxmlformats.org/drawingml/2006/table">
            <a:tbl>
              <a:tblPr/>
              <a:tblGrid>
                <a:gridCol w="904875"/>
                <a:gridCol w="609600"/>
                <a:gridCol w="488950"/>
                <a:gridCol w="534988"/>
                <a:gridCol w="1746250"/>
              </a:tblGrid>
              <a:tr h="1127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1" i="0" u="none" strike="noStrike" cap="none" normalizeH="0" baseline="0" smtClean="0">
                          <a:ln>
                            <a:noFill/>
                          </a:ln>
                          <a:solidFill>
                            <a:schemeClr val="tx1"/>
                          </a:solidFill>
                          <a:effectLst/>
                          <a:latin typeface="Calibri" pitchFamily="34" charset="0"/>
                          <a:ea typeface="MS PGothic" pitchFamily="34" charset="-128"/>
                        </a:rPr>
                        <a:t>Disease</a:t>
                      </a:r>
                      <a:endParaRPr kumimoji="0" lang="el-GR" sz="500" b="1"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1" i="0" u="none" strike="noStrike" cap="none" normalizeH="0" baseline="0" smtClean="0">
                          <a:ln>
                            <a:noFill/>
                          </a:ln>
                          <a:solidFill>
                            <a:schemeClr val="tx1"/>
                          </a:solidFill>
                          <a:effectLst/>
                          <a:latin typeface="Calibri" pitchFamily="34" charset="0"/>
                          <a:ea typeface="MS PGothic" pitchFamily="34" charset="-128"/>
                        </a:rPr>
                        <a:t>Technique</a:t>
                      </a:r>
                      <a:endParaRPr kumimoji="0" lang="el-GR" sz="500" b="1"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1" i="0" u="none" strike="noStrike" cap="none" normalizeH="0" baseline="0" smtClean="0">
                          <a:ln>
                            <a:noFill/>
                          </a:ln>
                          <a:solidFill>
                            <a:schemeClr val="tx1"/>
                          </a:solidFill>
                          <a:effectLst/>
                          <a:latin typeface="Calibri" pitchFamily="34" charset="0"/>
                          <a:ea typeface="MS PGothic" pitchFamily="34" charset="-128"/>
                        </a:rPr>
                        <a:t>Prevalence</a:t>
                      </a:r>
                      <a:endParaRPr kumimoji="0" lang="el-GR" sz="500" b="1"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1" i="0" u="none" strike="noStrike" cap="none" normalizeH="0" baseline="0" smtClean="0">
                          <a:ln>
                            <a:noFill/>
                          </a:ln>
                          <a:solidFill>
                            <a:schemeClr val="tx1"/>
                          </a:solidFill>
                          <a:effectLst/>
                          <a:latin typeface="Calibri" pitchFamily="34" charset="0"/>
                          <a:ea typeface="MS PGothic" pitchFamily="34" charset="-128"/>
                        </a:rPr>
                        <a:t>HC prevalence</a:t>
                      </a:r>
                      <a:endParaRPr kumimoji="0" lang="el-GR" sz="500" b="1"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1" i="0" u="none" strike="noStrike" cap="none" normalizeH="0" baseline="0" smtClean="0">
                          <a:ln>
                            <a:noFill/>
                          </a:ln>
                          <a:solidFill>
                            <a:schemeClr val="tx1"/>
                          </a:solidFill>
                          <a:effectLst/>
                          <a:latin typeface="Calibri" pitchFamily="34" charset="0"/>
                          <a:ea typeface="MS PGothic" pitchFamily="34" charset="-128"/>
                        </a:rPr>
                        <a:t>Other major findings</a:t>
                      </a:r>
                      <a:endParaRPr kumimoji="0" lang="el-GR" sz="500" b="1"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3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Rheumatoid arthritis</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Immunoblot, ELISA</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5%-20%</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2.8%</a:t>
                      </a:r>
                      <a:endParaRPr kumimoji="0" lang="el-GR" sz="500" b="0" i="0" u="none" strike="noStrike" cap="none" normalizeH="0" baseline="0" smtClean="0">
                        <a:ln>
                          <a:noFill/>
                        </a:ln>
                        <a:solidFill>
                          <a:schemeClr val="tx1"/>
                        </a:solidFill>
                        <a:effectLst/>
                        <a:latin typeface="Calibri" pitchFamily="34" charset="0"/>
                        <a:ea typeface="MS PGothic" pitchFamily="34" charset="-128"/>
                      </a:endParaRPr>
                    </a:p>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 </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Higher titres or no difference compared to HC</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Juvenile rheumatoid arthritis</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Immunoblot, ELISA</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100%</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ND</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Higher titres compared to HC</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207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Spondyloarthritis</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ELISA </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ND</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ND</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Higher titres compared to HC</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732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Systematic lupus erythematosus</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Immunoblot, ELISA</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4.2%-76%</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2.8%</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Higher titres or no difference compared to HC</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Systemic sclerosis</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Immunoblot, ELISA</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6.3%-12.5%</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2.8%</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No difference in titres compared to HC</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Sjogren’s syndrome</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Immunoblot, ELISA</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10%-20%</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ND</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Lower titres or no difference compared to HC</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Wegener’s granulomatosis</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Immunoblot, ELISA</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44%-56%</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ND</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Higher titres compared to HC</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Polyarteritis nodosa</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Immunoblot, ELISA</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42%-79%</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ND</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Higher titres compared to HC</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Microscopic polyangiitis</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Immunoblot, ELISA</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25%-62%</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ND</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Higher titres compared to HC</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Churg-Strauss syndrome</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Immunoblot, ELISA</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0%-20%</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ND</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No difference in titres compared to HC</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MPO-ANCA vasculitis</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ELISA</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ND</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ND</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Higher titres compared to PR3-ANCA vasculitis and HC</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207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Takayasu’s arteritis</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ELISA</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15%-84%</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11%-22%</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Higher IgG titres compared to HC</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Behçet’s disease</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Immunoblot, ELISA</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22%-44%</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ND</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Higher titres or no difference compared to HC</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Polymyositis</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Immunoblot, ELISA</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0%</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2.8%</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Calibri" pitchFamily="34" charset="0"/>
                          <a:ea typeface="MS PGothic" pitchFamily="34" charset="-128"/>
                        </a:rPr>
                        <a:t>Lower titres compared to HC, but not statistically significant</a:t>
                      </a:r>
                      <a:endParaRPr kumimoji="0" lang="el-GR" sz="500" b="0" i="0" u="none" strike="noStrike" cap="none" normalizeH="0" baseline="0" smtClean="0">
                        <a:ln>
                          <a:noFill/>
                        </a:ln>
                        <a:solidFill>
                          <a:schemeClr val="tx1"/>
                        </a:solidFill>
                        <a:effectLst/>
                        <a:latin typeface="Arial" charset="0"/>
                        <a:ea typeface="MS PGothic" pitchFamily="34" charset="-128"/>
                      </a:endParaRPr>
                    </a:p>
                  </a:txBody>
                  <a:tcPr marL="57616" marR="5761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419" name="TextBox 101"/>
          <p:cNvSpPr txBox="1">
            <a:spLocks noChangeArrowheads="1"/>
          </p:cNvSpPr>
          <p:nvPr/>
        </p:nvSpPr>
        <p:spPr bwMode="auto">
          <a:xfrm>
            <a:off x="425450" y="4408488"/>
            <a:ext cx="4043363" cy="184150"/>
          </a:xfrm>
          <a:prstGeom prst="rect">
            <a:avLst/>
          </a:prstGeom>
          <a:noFill/>
          <a:ln w="9525">
            <a:noFill/>
            <a:miter lim="800000"/>
            <a:headEnd/>
            <a:tailEnd/>
          </a:ln>
        </p:spPr>
        <p:txBody>
          <a:bodyPr>
            <a:spAutoFit/>
          </a:bodyPr>
          <a:lstStyle/>
          <a:p>
            <a:pPr algn="just"/>
            <a:r>
              <a:rPr lang="en-US" altLang="el-GR" sz="600" b="1"/>
              <a:t>Table 1</a:t>
            </a:r>
            <a:r>
              <a:rPr lang="en-US" altLang="el-GR" sz="600"/>
              <a:t>: Anti-human Hsp60 immune responses in autoimmune rheumatic diseases. HC, healthy controls. ND, not defined.</a:t>
            </a:r>
            <a:endParaRPr lang="el-GR" altLang="el-GR" sz="1400"/>
          </a:p>
        </p:txBody>
      </p:sp>
      <p:pic>
        <p:nvPicPr>
          <p:cNvPr id="13420" name="Εικόνα 1"/>
          <p:cNvPicPr>
            <a:picLocks noChangeAspect="1"/>
          </p:cNvPicPr>
          <p:nvPr/>
        </p:nvPicPr>
        <p:blipFill>
          <a:blip r:embed="rId5"/>
          <a:srcRect/>
          <a:stretch>
            <a:fillRect/>
          </a:stretch>
        </p:blipFill>
        <p:spPr bwMode="auto">
          <a:xfrm>
            <a:off x="7620000" y="252413"/>
            <a:ext cx="1166813" cy="492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706</Words>
  <Application>Microsoft Office PowerPoint</Application>
  <PresentationFormat>Προβολή στην οθόνη (16:9)</PresentationFormat>
  <Paragraphs>90</Paragraphs>
  <Slides>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Office Theme</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Design</dc:creator>
  <cp:lastModifiedBy>LAZAROS-PC</cp:lastModifiedBy>
  <cp:revision>25</cp:revision>
  <dcterms:created xsi:type="dcterms:W3CDTF">2014-05-15T06:23:53Z</dcterms:created>
  <dcterms:modified xsi:type="dcterms:W3CDTF">2022-09-06T11:23:46Z</dcterms:modified>
</cp:coreProperties>
</file>