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2971800" y="152401"/>
            <a:ext cx="3506787" cy="2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103" tIns="7552" rIns="15103" bIns="7552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GB" altLang="el-GR" sz="900" b="1">
                <a:cs typeface="Arial" charset="0"/>
              </a:rPr>
              <a:t>ANTIBODY REACTIVITY AGAINST </a:t>
            </a:r>
            <a:r>
              <a:rPr lang="en-GB" altLang="el-GR" sz="900" b="1" i="1">
                <a:cs typeface="Arial" charset="0"/>
              </a:rPr>
              <a:t>HELICOBACTER PYLORI</a:t>
            </a:r>
            <a:r>
              <a:rPr lang="en-GB" altLang="el-GR" sz="900" b="1">
                <a:cs typeface="Arial" charset="0"/>
              </a:rPr>
              <a:t> </a:t>
            </a:r>
            <a:r>
              <a:rPr lang="en-US" altLang="el-GR" sz="900" b="1">
                <a:cs typeface="Arial" charset="0"/>
              </a:rPr>
              <a:t>ANTIGENS </a:t>
            </a:r>
            <a:r>
              <a:rPr lang="en-GB" altLang="el-GR" sz="900" b="1">
                <a:cs typeface="Arial" charset="0"/>
              </a:rPr>
              <a:t>IN PATIENTS WITH PSORIATIC DISEASES</a:t>
            </a:r>
            <a:endParaRPr lang="el-GR" altLang="el-GR" sz="900"/>
          </a:p>
        </p:txBody>
      </p:sp>
      <p:pic>
        <p:nvPicPr>
          <p:cNvPr id="5" name="Picture 2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9363"/>
            <a:ext cx="1090332" cy="1221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15 - Εικόνα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91" y="37748"/>
            <a:ext cx="1105250" cy="1105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90"/>
          <p:cNvSpPr txBox="1">
            <a:spLocks noChangeArrowheads="1"/>
          </p:cNvSpPr>
          <p:nvPr/>
        </p:nvSpPr>
        <p:spPr bwMode="auto">
          <a:xfrm>
            <a:off x="2397124" y="466375"/>
            <a:ext cx="4656138" cy="985517"/>
          </a:xfrm>
          <a:prstGeom prst="rect">
            <a:avLst/>
          </a:prstGeom>
          <a:noFill/>
          <a:ln>
            <a:noFill/>
          </a:ln>
        </p:spPr>
        <p:txBody>
          <a:bodyPr lIns="15103" tIns="7552" rIns="15103" bIns="7552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buFont typeface="Arial" pitchFamily="34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E</a:t>
            </a:r>
            <a:r>
              <a:rPr lang="en-GB" sz="8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leni</a:t>
            </a:r>
            <a:r>
              <a:rPr lang="en-GB" sz="8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8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Patrikiou</a:t>
            </a:r>
            <a:r>
              <a:rPr lang="en-US" sz="800" baseline="30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1</a:t>
            </a:r>
            <a:r>
              <a:rPr lang="en-US" sz="8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, Christos </a:t>
            </a:r>
            <a:r>
              <a:rPr lang="en-US" sz="8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Liaskos</a:t>
            </a:r>
            <a:r>
              <a:rPr lang="en-US" sz="800" baseline="300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1</a:t>
            </a:r>
            <a:r>
              <a:rPr lang="en-US" sz="8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, George </a:t>
            </a:r>
            <a:r>
              <a:rPr lang="en-US" sz="8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Efthymiou</a:t>
            </a:r>
            <a:r>
              <a:rPr lang="en-US" sz="800" baseline="30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1</a:t>
            </a:r>
            <a:r>
              <a:rPr lang="en-US" sz="8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8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Niki </a:t>
            </a:r>
            <a:r>
              <a:rPr lang="en-US" sz="8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Ntavari</a:t>
            </a:r>
            <a:r>
              <a:rPr lang="en-US" sz="800" baseline="30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2</a:t>
            </a:r>
            <a:r>
              <a:rPr lang="en-US" sz="8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8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Efterpi</a:t>
            </a:r>
            <a:r>
              <a:rPr lang="en-US" sz="8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Zafiriou</a:t>
            </a:r>
            <a:r>
              <a:rPr lang="en-US" sz="800" baseline="30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2 </a:t>
            </a:r>
            <a:r>
              <a:rPr lang="en-US" sz="8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,</a:t>
            </a:r>
            <a:r>
              <a:rPr lang="en-US" sz="800" baseline="300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8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Theodora </a:t>
            </a:r>
            <a:r>
              <a:rPr lang="en-US" sz="8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Simopoulou</a:t>
            </a:r>
            <a:r>
              <a:rPr lang="en-US" sz="800" baseline="300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1</a:t>
            </a:r>
            <a:r>
              <a:rPr lang="en-US" sz="8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, Thomas </a:t>
            </a:r>
            <a:r>
              <a:rPr lang="en-US" sz="8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Scheper</a:t>
            </a:r>
            <a:r>
              <a:rPr lang="en-US" sz="800" baseline="30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3</a:t>
            </a:r>
            <a:r>
              <a:rPr lang="en-US" sz="8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, Wolfgang Meyer</a:t>
            </a:r>
            <a:r>
              <a:rPr lang="en-US" sz="800" baseline="30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3</a:t>
            </a:r>
            <a:r>
              <a:rPr lang="en-US" sz="8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8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Aggeliki</a:t>
            </a:r>
            <a:r>
              <a:rPr lang="en-US" sz="8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-Victoria  Roussaki-Schulze</a:t>
            </a:r>
            <a:r>
              <a:rPr lang="en-US" sz="800" baseline="30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2</a:t>
            </a:r>
            <a:r>
              <a:rPr lang="en-US" sz="8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8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Dimitrios</a:t>
            </a:r>
            <a:r>
              <a:rPr lang="en-US" sz="8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P. Bogdanos</a:t>
            </a:r>
            <a:r>
              <a:rPr lang="en-US" sz="800" baseline="30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1</a:t>
            </a:r>
            <a:endParaRPr lang="en-GB" sz="800" dirty="0">
              <a:latin typeface="+mj-lt"/>
              <a:cs typeface="Arial" panose="020B0604020202020204" pitchFamily="34" charset="0"/>
            </a:endParaRPr>
          </a:p>
          <a:p>
            <a:pPr>
              <a:buFont typeface="Arial" pitchFamily="34" charset="0"/>
              <a:buNone/>
              <a:defRPr/>
            </a:pPr>
            <a:r>
              <a:rPr lang="en-US" sz="800" baseline="300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1</a:t>
            </a:r>
            <a:r>
              <a:rPr lang="en-US" sz="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Department of Rheumatology and Clinical Immunology, Faculty of Medicine, School of Health Sciences, University of Thessaly, Larissa, Greece</a:t>
            </a:r>
            <a:endParaRPr lang="el-GR" sz="800" dirty="0">
              <a:solidFill>
                <a:srgbClr val="000000"/>
              </a:solidFill>
              <a:latin typeface="+mn-lt"/>
              <a:ea typeface="Times New Roman" panose="02020603050405020304" pitchFamily="18" charset="0"/>
            </a:endParaRPr>
          </a:p>
          <a:p>
            <a:pPr>
              <a:buFont typeface="Arial" pitchFamily="34" charset="0"/>
              <a:buNone/>
              <a:defRPr/>
            </a:pPr>
            <a:r>
              <a:rPr lang="en-US" sz="800" baseline="300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2</a:t>
            </a:r>
            <a:r>
              <a:rPr lang="en-US" sz="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Department of Dermatology, Faculty of Medicine, School of Health Sciences, University of Thessaly, Larissa, Greece</a:t>
            </a:r>
            <a:endParaRPr lang="el-GR" sz="800" dirty="0">
              <a:solidFill>
                <a:srgbClr val="000000"/>
              </a:solidFill>
              <a:latin typeface="+mn-lt"/>
              <a:ea typeface="Times New Roman" panose="02020603050405020304" pitchFamily="18" charset="0"/>
            </a:endParaRPr>
          </a:p>
          <a:p>
            <a:pPr>
              <a:buFont typeface="Arial" pitchFamily="34" charset="0"/>
              <a:buNone/>
              <a:defRPr/>
            </a:pPr>
            <a:r>
              <a:rPr lang="en-US" sz="800" baseline="300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3</a:t>
            </a:r>
            <a:r>
              <a:rPr lang="en-US" sz="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Institute of Immunology, </a:t>
            </a:r>
            <a:r>
              <a:rPr lang="en-US" sz="8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Euroimmun</a:t>
            </a:r>
            <a:r>
              <a:rPr lang="en-US" sz="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, Lübeck, Germany</a:t>
            </a:r>
            <a:endParaRPr lang="en-US" altLang="el-GR" sz="800" i="1" dirty="0">
              <a:solidFill>
                <a:srgbClr val="000000"/>
              </a:solidFill>
              <a:latin typeface="+mn-lt"/>
              <a:cs typeface="Arial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l-GR" altLang="el-GR" sz="225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2633"/>
          <p:cNvSpPr txBox="1">
            <a:spLocks noChangeArrowheads="1"/>
          </p:cNvSpPr>
          <p:nvPr/>
        </p:nvSpPr>
        <p:spPr bwMode="auto">
          <a:xfrm>
            <a:off x="86000" y="2050433"/>
            <a:ext cx="2109789" cy="1001843"/>
          </a:xfrm>
          <a:prstGeom prst="rect">
            <a:avLst/>
          </a:prstGeom>
          <a:noFill/>
          <a:ln>
            <a:noFill/>
          </a:ln>
        </p:spPr>
        <p:txBody>
          <a:bodyPr wrap="square" lIns="4600" tIns="2301" rIns="4600" bIns="2301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just">
              <a:buFont typeface="Arial" pitchFamily="34" charset="0"/>
              <a:buNone/>
              <a:defRPr/>
            </a:pPr>
            <a:r>
              <a:rPr lang="en-GB" sz="900" b="1" dirty="0">
                <a:latin typeface="+mn-lt"/>
                <a:cs typeface="Arial" panose="020B0604020202020204" pitchFamily="34" charset="0"/>
              </a:rPr>
              <a:t>INTRODUCTION</a:t>
            </a:r>
          </a:p>
          <a:p>
            <a:pPr algn="just">
              <a:buFont typeface="Arial" pitchFamily="34" charset="0"/>
              <a:buNone/>
              <a:defRPr/>
            </a:pPr>
            <a:r>
              <a:rPr lang="en-GB" sz="900" dirty="0">
                <a:latin typeface="+mn-lt"/>
                <a:cs typeface="Arial" panose="020B0604020202020204" pitchFamily="34" charset="0"/>
              </a:rPr>
              <a:t>Psoriasis (Ps) and Psoriatic Arthritis (</a:t>
            </a:r>
            <a:r>
              <a:rPr lang="en-GB" sz="900" dirty="0" err="1">
                <a:latin typeface="+mn-lt"/>
                <a:cs typeface="Arial" panose="020B0604020202020204" pitchFamily="34" charset="0"/>
              </a:rPr>
              <a:t>PsA</a:t>
            </a:r>
            <a:r>
              <a:rPr lang="en-GB" sz="900" dirty="0">
                <a:latin typeface="+mn-lt"/>
                <a:cs typeface="Arial" panose="020B0604020202020204" pitchFamily="34" charset="0"/>
              </a:rPr>
              <a:t>) are inflammatory diseases with unknown </a:t>
            </a:r>
            <a:r>
              <a:rPr lang="en-GB" sz="900" dirty="0" err="1">
                <a:latin typeface="+mn-lt"/>
                <a:cs typeface="Arial" panose="020B0604020202020204" pitchFamily="34" charset="0"/>
              </a:rPr>
              <a:t>etiology</a:t>
            </a:r>
            <a:r>
              <a:rPr lang="en-GB" sz="900" dirty="0">
                <a:latin typeface="+mn-lt"/>
                <a:cs typeface="Arial" panose="020B0604020202020204" pitchFamily="34" charset="0"/>
              </a:rPr>
              <a:t>. </a:t>
            </a:r>
            <a:r>
              <a:rPr lang="en-GB" sz="900" i="1" dirty="0">
                <a:latin typeface="+mn-lt"/>
                <a:cs typeface="Arial" panose="020B0604020202020204" pitchFamily="34" charset="0"/>
              </a:rPr>
              <a:t>Helicobacter pylori </a:t>
            </a:r>
            <a:r>
              <a:rPr lang="en-GB" sz="900" dirty="0">
                <a:latin typeface="+mn-lt"/>
                <a:cs typeface="Arial" panose="020B0604020202020204" pitchFamily="34" charset="0"/>
              </a:rPr>
              <a:t>(</a:t>
            </a:r>
            <a:r>
              <a:rPr lang="en-GB" sz="900" dirty="0" err="1">
                <a:latin typeface="+mn-lt"/>
                <a:cs typeface="Arial" panose="020B0604020202020204" pitchFamily="34" charset="0"/>
              </a:rPr>
              <a:t>Hp</a:t>
            </a:r>
            <a:r>
              <a:rPr lang="en-GB" sz="900" dirty="0">
                <a:latin typeface="+mn-lt"/>
                <a:cs typeface="Arial" panose="020B0604020202020204" pitchFamily="34" charset="0"/>
              </a:rPr>
              <a:t>) infection is hypothesized as one of the microbial agents that plays a role in the development of the disease.</a:t>
            </a:r>
            <a:endParaRPr lang="el-GR" sz="9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10" name="Text Box 2633"/>
          <p:cNvSpPr txBox="1">
            <a:spLocks noChangeArrowheads="1"/>
          </p:cNvSpPr>
          <p:nvPr/>
        </p:nvSpPr>
        <p:spPr bwMode="auto">
          <a:xfrm>
            <a:off x="100011" y="5097161"/>
            <a:ext cx="2146751" cy="1278842"/>
          </a:xfrm>
          <a:prstGeom prst="rect">
            <a:avLst/>
          </a:prstGeom>
          <a:noFill/>
          <a:ln>
            <a:noFill/>
          </a:ln>
        </p:spPr>
        <p:txBody>
          <a:bodyPr wrap="square" lIns="4600" tIns="2301" rIns="4600" bIns="2301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just">
              <a:buFont typeface="Arial" pitchFamily="34" charset="0"/>
              <a:buNone/>
              <a:defRPr/>
            </a:pPr>
            <a:r>
              <a:rPr lang="en-GB" sz="900" b="1" dirty="0">
                <a:latin typeface="+mn-lt"/>
                <a:cs typeface="Arial" panose="020B0604020202020204" pitchFamily="34" charset="0"/>
              </a:rPr>
              <a:t>SUBJECTS AND METHODS</a:t>
            </a:r>
          </a:p>
          <a:p>
            <a:pPr algn="just">
              <a:buFont typeface="Arial" pitchFamily="34" charset="0"/>
              <a:buNone/>
              <a:defRPr/>
            </a:pPr>
            <a:r>
              <a:rPr lang="en-US" sz="900" dirty="0"/>
              <a:t>IgG anti-</a:t>
            </a:r>
            <a:r>
              <a:rPr lang="en-US" sz="900" dirty="0" err="1"/>
              <a:t>Hp</a:t>
            </a:r>
            <a:r>
              <a:rPr lang="en-US" sz="900" dirty="0"/>
              <a:t> ab testing was performed by a combination of immunoblotting and line blotting in </a:t>
            </a:r>
            <a:r>
              <a:rPr lang="en-US" sz="900" dirty="0" smtClean="0"/>
              <a:t>263 </a:t>
            </a:r>
            <a:r>
              <a:rPr lang="en-US" sz="900" dirty="0"/>
              <a:t>serum samples from </a:t>
            </a:r>
            <a:r>
              <a:rPr lang="en-US" sz="900" dirty="0" smtClean="0"/>
              <a:t>114 </a:t>
            </a:r>
            <a:r>
              <a:rPr lang="en-US" sz="900" dirty="0"/>
              <a:t>patients with Ps, </a:t>
            </a:r>
            <a:r>
              <a:rPr lang="en-US" sz="900" dirty="0" smtClean="0"/>
              <a:t>89 </a:t>
            </a:r>
            <a:r>
              <a:rPr lang="en-US" sz="900" dirty="0"/>
              <a:t>with </a:t>
            </a:r>
            <a:r>
              <a:rPr lang="en-US" sz="900" dirty="0" err="1"/>
              <a:t>PsA</a:t>
            </a:r>
            <a:r>
              <a:rPr lang="en-US" sz="900" dirty="0"/>
              <a:t> and 60 demographically-matched </a:t>
            </a:r>
            <a:r>
              <a:rPr lang="en-US" sz="900" dirty="0" smtClean="0"/>
              <a:t>HCs</a:t>
            </a:r>
            <a:r>
              <a:rPr lang="en-GB" sz="900" dirty="0" smtClean="0">
                <a:latin typeface="+mn-lt"/>
                <a:cs typeface="Arial" panose="020B0604020202020204" pitchFamily="34" charset="0"/>
              </a:rPr>
              <a:t>. More specific, reactivity </a:t>
            </a:r>
            <a:r>
              <a:rPr lang="en-GB" sz="900" dirty="0" smtClean="0">
                <a:latin typeface="+mn-lt"/>
                <a:cs typeface="Arial" panose="020B0604020202020204" pitchFamily="34" charset="0"/>
              </a:rPr>
              <a:t>to </a:t>
            </a:r>
            <a:r>
              <a:rPr lang="en-GB" sz="900" dirty="0" err="1" smtClean="0">
                <a:latin typeface="+mn-lt"/>
                <a:cs typeface="Arial" panose="020B0604020202020204" pitchFamily="34" charset="0"/>
              </a:rPr>
              <a:t>CagA</a:t>
            </a:r>
            <a:r>
              <a:rPr lang="en-GB" sz="9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GB" sz="900" dirty="0" smtClean="0">
                <a:latin typeface="+mn-lt"/>
                <a:cs typeface="Arial" panose="020B0604020202020204" pitchFamily="34" charset="0"/>
              </a:rPr>
              <a:t>and </a:t>
            </a:r>
            <a:r>
              <a:rPr lang="en-GB" sz="900" dirty="0" err="1" smtClean="0">
                <a:latin typeface="+mn-lt"/>
                <a:cs typeface="Arial" panose="020B0604020202020204" pitchFamily="34" charset="0"/>
              </a:rPr>
              <a:t>VagA</a:t>
            </a:r>
            <a:r>
              <a:rPr lang="en-GB" sz="900" dirty="0" smtClean="0">
                <a:latin typeface="+mn-lt"/>
                <a:cs typeface="Arial" panose="020B0604020202020204" pitchFamily="34" charset="0"/>
              </a:rPr>
              <a:t> antigen were testing by </a:t>
            </a:r>
            <a:r>
              <a:rPr lang="en-GB" sz="900" dirty="0" err="1" smtClean="0">
                <a:latin typeface="+mn-lt"/>
                <a:cs typeface="Arial" panose="020B0604020202020204" pitchFamily="34" charset="0"/>
              </a:rPr>
              <a:t>lineblot</a:t>
            </a:r>
            <a:r>
              <a:rPr lang="en-GB" sz="900" dirty="0" smtClean="0">
                <a:latin typeface="+mn-lt"/>
                <a:cs typeface="Arial" panose="020B0604020202020204" pitchFamily="34" charset="0"/>
              </a:rPr>
              <a:t>. </a:t>
            </a:r>
            <a:r>
              <a:rPr lang="en-GB" sz="900" dirty="0" smtClean="0">
                <a:latin typeface="+mn-lt"/>
                <a:cs typeface="Arial" panose="020B0604020202020204" pitchFamily="34" charset="0"/>
              </a:rPr>
              <a:t>(</a:t>
            </a:r>
            <a:r>
              <a:rPr lang="en-GB" sz="900" dirty="0" err="1" smtClean="0">
                <a:latin typeface="+mn-lt"/>
                <a:cs typeface="Arial" panose="020B0604020202020204" pitchFamily="34" charset="0"/>
              </a:rPr>
              <a:t>Euroimmun</a:t>
            </a:r>
            <a:r>
              <a:rPr lang="en-GB" sz="900" dirty="0" smtClean="0">
                <a:latin typeface="+mn-lt"/>
                <a:cs typeface="Arial" panose="020B0604020202020204" pitchFamily="34" charset="0"/>
              </a:rPr>
              <a:t> AG, </a:t>
            </a:r>
            <a:r>
              <a:rPr lang="en-GB" sz="900" dirty="0" err="1" smtClean="0">
                <a:latin typeface="+mn-lt"/>
                <a:cs typeface="Arial" panose="020B0604020202020204" pitchFamily="34" charset="0"/>
              </a:rPr>
              <a:t>Lübeck</a:t>
            </a:r>
            <a:r>
              <a:rPr lang="en-GB" sz="900" dirty="0" smtClean="0">
                <a:latin typeface="+mn-lt"/>
                <a:cs typeface="Arial" panose="020B0604020202020204" pitchFamily="34" charset="0"/>
              </a:rPr>
              <a:t>, </a:t>
            </a:r>
            <a:r>
              <a:rPr lang="en-GB" sz="900" dirty="0" smtClean="0">
                <a:latin typeface="+mn-lt"/>
                <a:cs typeface="Arial" panose="020B0604020202020204" pitchFamily="34" charset="0"/>
              </a:rPr>
              <a:t>Germany</a:t>
            </a:r>
            <a:r>
              <a:rPr lang="en-GB" sz="506" dirty="0" smtClean="0">
                <a:latin typeface="+mn-lt"/>
                <a:cs typeface="Arial" panose="020B0604020202020204" pitchFamily="34" charset="0"/>
              </a:rPr>
              <a:t>). </a:t>
            </a:r>
            <a:endParaRPr lang="el-GR" sz="506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11" name="Text Box 2633"/>
          <p:cNvSpPr txBox="1">
            <a:spLocks noChangeArrowheads="1"/>
          </p:cNvSpPr>
          <p:nvPr/>
        </p:nvSpPr>
        <p:spPr bwMode="auto">
          <a:xfrm>
            <a:off x="2481263" y="4343400"/>
            <a:ext cx="2776537" cy="1888240"/>
          </a:xfrm>
          <a:prstGeom prst="rect">
            <a:avLst/>
          </a:prstGeom>
          <a:noFill/>
          <a:ln>
            <a:noFill/>
          </a:ln>
        </p:spPr>
        <p:txBody>
          <a:bodyPr wrap="square" lIns="4600" tIns="2301" rIns="4600" bIns="2301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just">
              <a:buFont typeface="Arial" pitchFamily="34" charset="0"/>
              <a:buNone/>
              <a:defRPr/>
            </a:pPr>
            <a:r>
              <a:rPr lang="en-GB" sz="900" b="1" dirty="0" smtClean="0">
                <a:latin typeface="+mn-lt"/>
                <a:cs typeface="Arial" panose="020B0604020202020204" pitchFamily="34" charset="0"/>
              </a:rPr>
              <a:t>      RESULTS</a:t>
            </a:r>
            <a:endParaRPr lang="el-GR" sz="900" b="1" dirty="0">
              <a:latin typeface="+mn-lt"/>
              <a:cs typeface="Arial" panose="020B0604020202020204" pitchFamily="34" charset="0"/>
            </a:endParaRPr>
          </a:p>
          <a:p>
            <a:pPr marL="171450" indent="-171450" algn="just">
              <a:defRPr/>
            </a:pPr>
            <a:r>
              <a:rPr lang="en-GB" sz="900" dirty="0">
                <a:latin typeface="+mn-lt"/>
                <a:cs typeface="Arial" panose="020B0604020202020204" pitchFamily="34" charset="0"/>
              </a:rPr>
              <a:t>Positivity against </a:t>
            </a:r>
            <a:r>
              <a:rPr lang="en-GB" sz="900" dirty="0" err="1">
                <a:latin typeface="+mn-lt"/>
                <a:cs typeface="Arial" panose="020B0604020202020204" pitchFamily="34" charset="0"/>
              </a:rPr>
              <a:t>Hp</a:t>
            </a:r>
            <a:r>
              <a:rPr lang="en-GB" sz="900" dirty="0">
                <a:latin typeface="+mn-lt"/>
                <a:cs typeface="Arial" panose="020B0604020202020204" pitchFamily="34" charset="0"/>
              </a:rPr>
              <a:t> </a:t>
            </a:r>
            <a:r>
              <a:rPr lang="en-GB" sz="900" dirty="0" smtClean="0">
                <a:latin typeface="+mn-lt"/>
                <a:cs typeface="Arial" panose="020B0604020202020204" pitchFamily="34" charset="0"/>
              </a:rPr>
              <a:t>was </a:t>
            </a:r>
            <a:r>
              <a:rPr lang="en-GB" sz="900" dirty="0">
                <a:latin typeface="+mn-lt"/>
                <a:cs typeface="Arial" panose="020B0604020202020204" pitchFamily="34" charset="0"/>
              </a:rPr>
              <a:t>found in 40 patients (35.1%), </a:t>
            </a:r>
            <a:r>
              <a:rPr lang="en-GB" sz="900" dirty="0" smtClean="0">
                <a:latin typeface="+mn-lt"/>
                <a:cs typeface="Arial" panose="020B0604020202020204" pitchFamily="34" charset="0"/>
              </a:rPr>
              <a:t>with </a:t>
            </a:r>
            <a:r>
              <a:rPr lang="en-GB" sz="900" dirty="0">
                <a:latin typeface="+mn-lt"/>
                <a:cs typeface="Arial" panose="020B0604020202020204" pitchFamily="34" charset="0"/>
              </a:rPr>
              <a:t>Ps </a:t>
            </a:r>
            <a:r>
              <a:rPr lang="en-GB" sz="900" dirty="0" smtClean="0">
                <a:latin typeface="+mn-lt"/>
                <a:cs typeface="Arial" panose="020B0604020202020204" pitchFamily="34" charset="0"/>
              </a:rPr>
              <a:t>in </a:t>
            </a:r>
            <a:r>
              <a:rPr lang="en-GB" sz="900" dirty="0">
                <a:latin typeface="+mn-lt"/>
                <a:cs typeface="Arial" panose="020B0604020202020204" pitchFamily="34" charset="0"/>
              </a:rPr>
              <a:t>34 patients (38.2%) </a:t>
            </a:r>
            <a:r>
              <a:rPr lang="en-GB" sz="900" dirty="0" smtClean="0">
                <a:latin typeface="+mn-lt"/>
                <a:cs typeface="Arial" panose="020B0604020202020204" pitchFamily="34" charset="0"/>
              </a:rPr>
              <a:t>with </a:t>
            </a:r>
            <a:r>
              <a:rPr lang="en-GB" sz="900" dirty="0" err="1">
                <a:latin typeface="+mn-lt"/>
                <a:cs typeface="Arial" panose="020B0604020202020204" pitchFamily="34" charset="0"/>
              </a:rPr>
              <a:t>PsA</a:t>
            </a:r>
            <a:r>
              <a:rPr lang="en-GB" sz="900" dirty="0">
                <a:latin typeface="+mn-lt"/>
                <a:cs typeface="Arial" panose="020B0604020202020204" pitchFamily="34" charset="0"/>
              </a:rPr>
              <a:t> </a:t>
            </a:r>
            <a:r>
              <a:rPr lang="en-GB" sz="900" dirty="0" smtClean="0">
                <a:latin typeface="+mn-lt"/>
                <a:cs typeface="Arial" panose="020B0604020202020204" pitchFamily="34" charset="0"/>
              </a:rPr>
              <a:t>and </a:t>
            </a:r>
            <a:r>
              <a:rPr lang="en-GB" sz="900" dirty="0">
                <a:latin typeface="+mn-lt"/>
                <a:cs typeface="Arial" panose="020B0604020202020204" pitchFamily="34" charset="0"/>
              </a:rPr>
              <a:t>in 30 (50</a:t>
            </a:r>
            <a:r>
              <a:rPr lang="en-GB" sz="900" dirty="0" smtClean="0">
                <a:latin typeface="+mn-lt"/>
                <a:cs typeface="Arial" panose="020B0604020202020204" pitchFamily="34" charset="0"/>
              </a:rPr>
              <a:t>%) HC.</a:t>
            </a:r>
          </a:p>
          <a:p>
            <a:pPr marL="171450" indent="-171450" algn="just">
              <a:defRPr/>
            </a:pPr>
            <a:r>
              <a:rPr lang="en-GB" sz="900" dirty="0" smtClean="0">
                <a:latin typeface="+mn-lt"/>
                <a:cs typeface="Arial" panose="020B0604020202020204" pitchFamily="34" charset="0"/>
              </a:rPr>
              <a:t>Amongst </a:t>
            </a:r>
            <a:r>
              <a:rPr lang="en-GB" sz="900" dirty="0">
                <a:latin typeface="+mn-lt"/>
                <a:cs typeface="Arial" panose="020B0604020202020204" pitchFamily="34" charset="0"/>
              </a:rPr>
              <a:t>positive patients, abs against </a:t>
            </a:r>
            <a:r>
              <a:rPr lang="en-US" sz="900" dirty="0"/>
              <a:t>a</a:t>
            </a:r>
            <a:r>
              <a:rPr lang="en-US" sz="900" dirty="0" smtClean="0"/>
              <a:t>nti-p66-UreB abs </a:t>
            </a:r>
            <a:r>
              <a:rPr lang="en-US" sz="900" dirty="0"/>
              <a:t>were more frequent in </a:t>
            </a:r>
            <a:r>
              <a:rPr lang="en-US" sz="900" dirty="0" smtClean="0"/>
              <a:t>Ps and in </a:t>
            </a:r>
            <a:r>
              <a:rPr lang="en-US" sz="900" dirty="0" err="1" smtClean="0"/>
              <a:t>PsA</a:t>
            </a:r>
            <a:r>
              <a:rPr lang="en-US" sz="900" dirty="0" smtClean="0"/>
              <a:t> compared </a:t>
            </a:r>
            <a:r>
              <a:rPr lang="en-US" sz="900" dirty="0"/>
              <a:t>to HC </a:t>
            </a:r>
            <a:r>
              <a:rPr lang="en-US" sz="900" dirty="0" smtClean="0"/>
              <a:t>(Ps </a:t>
            </a:r>
            <a:r>
              <a:rPr lang="en-US" sz="900" i="1" dirty="0" smtClean="0"/>
              <a:t>vs </a:t>
            </a:r>
            <a:r>
              <a:rPr lang="en-US" sz="900" dirty="0" err="1" smtClean="0"/>
              <a:t>Hc</a:t>
            </a:r>
            <a:r>
              <a:rPr lang="en-US" sz="900" dirty="0" smtClean="0"/>
              <a:t> </a:t>
            </a:r>
            <a:r>
              <a:rPr lang="en-US" sz="900" i="1" dirty="0" smtClean="0"/>
              <a:t>P</a:t>
            </a:r>
            <a:r>
              <a:rPr lang="en-US" sz="900" dirty="0" smtClean="0"/>
              <a:t>=0.015, </a:t>
            </a:r>
            <a:r>
              <a:rPr lang="en-US" sz="900" dirty="0" err="1" smtClean="0"/>
              <a:t>PsA</a:t>
            </a:r>
            <a:r>
              <a:rPr lang="en-US" sz="900" dirty="0" smtClean="0"/>
              <a:t> </a:t>
            </a:r>
            <a:r>
              <a:rPr lang="en-US" sz="900" i="1" dirty="0" smtClean="0"/>
              <a:t>vs </a:t>
            </a:r>
            <a:r>
              <a:rPr lang="en-US" sz="900" dirty="0" err="1" smtClean="0"/>
              <a:t>Hc</a:t>
            </a:r>
            <a:r>
              <a:rPr lang="en-US" sz="900" dirty="0" smtClean="0"/>
              <a:t> </a:t>
            </a:r>
            <a:r>
              <a:rPr lang="en-US" sz="900" i="1" dirty="0" smtClean="0"/>
              <a:t>P</a:t>
            </a:r>
            <a:r>
              <a:rPr lang="en-US" sz="900" dirty="0" smtClean="0"/>
              <a:t>=0.010, respectively) </a:t>
            </a:r>
            <a:r>
              <a:rPr lang="en-US" sz="900" dirty="0"/>
              <a:t>and anti-p54-flagellin abs were more frequent in Ps and in </a:t>
            </a:r>
            <a:r>
              <a:rPr lang="en-US" sz="900" dirty="0" err="1"/>
              <a:t>PsA</a:t>
            </a:r>
            <a:r>
              <a:rPr lang="en-US" sz="900" dirty="0"/>
              <a:t> compared to HC (Ps </a:t>
            </a:r>
            <a:r>
              <a:rPr lang="en-US" sz="900" i="1" dirty="0"/>
              <a:t>vs </a:t>
            </a:r>
            <a:r>
              <a:rPr lang="en-US" sz="900" dirty="0" err="1"/>
              <a:t>Hc</a:t>
            </a:r>
            <a:r>
              <a:rPr lang="en-US" sz="900" dirty="0"/>
              <a:t> </a:t>
            </a:r>
            <a:r>
              <a:rPr lang="en-US" sz="900" i="1" dirty="0" smtClean="0"/>
              <a:t>P</a:t>
            </a:r>
            <a:r>
              <a:rPr lang="en-US" sz="900" dirty="0" smtClean="0"/>
              <a:t>=0.011, </a:t>
            </a:r>
            <a:r>
              <a:rPr lang="en-US" sz="900" dirty="0" err="1"/>
              <a:t>PsA</a:t>
            </a:r>
            <a:r>
              <a:rPr lang="en-US" sz="900" dirty="0"/>
              <a:t> </a:t>
            </a:r>
            <a:r>
              <a:rPr lang="en-US" sz="900" i="1" dirty="0"/>
              <a:t>vs </a:t>
            </a:r>
            <a:r>
              <a:rPr lang="en-US" sz="900" dirty="0" err="1"/>
              <a:t>Hc</a:t>
            </a:r>
            <a:r>
              <a:rPr lang="en-US" sz="900" dirty="0"/>
              <a:t> </a:t>
            </a:r>
            <a:r>
              <a:rPr lang="en-US" sz="900" i="1" dirty="0" smtClean="0"/>
              <a:t>P</a:t>
            </a:r>
            <a:r>
              <a:rPr lang="en-US" sz="900" dirty="0" smtClean="0"/>
              <a:t>=0.003, </a:t>
            </a:r>
            <a:r>
              <a:rPr lang="en-US" sz="900" dirty="0"/>
              <a:t>respectively</a:t>
            </a:r>
            <a:r>
              <a:rPr lang="en-GB" sz="900" dirty="0" smtClean="0">
                <a:latin typeface="+mn-lt"/>
                <a:cs typeface="Arial" panose="020B0604020202020204" pitchFamily="34" charset="0"/>
              </a:rPr>
              <a:t>. </a:t>
            </a:r>
          </a:p>
          <a:p>
            <a:pPr marL="171450" indent="-171450" algn="just">
              <a:defRPr/>
            </a:pPr>
            <a:r>
              <a:rPr lang="en-GB" sz="900" dirty="0" smtClean="0"/>
              <a:t>Concerning</a:t>
            </a:r>
            <a:r>
              <a:rPr lang="el-GR" sz="900" dirty="0" smtClean="0"/>
              <a:t> </a:t>
            </a:r>
            <a:r>
              <a:rPr lang="en-US" sz="900" dirty="0"/>
              <a:t>the </a:t>
            </a:r>
            <a:r>
              <a:rPr lang="en-US" sz="900" dirty="0" smtClean="0"/>
              <a:t>magnitude </a:t>
            </a:r>
            <a:r>
              <a:rPr lang="en-US" sz="900" dirty="0"/>
              <a:t>of antibody responses</a:t>
            </a:r>
            <a:r>
              <a:rPr lang="el-GR" sz="900" dirty="0"/>
              <a:t>, </a:t>
            </a:r>
            <a:r>
              <a:rPr lang="en-GB" sz="900" dirty="0" smtClean="0"/>
              <a:t>p50 and </a:t>
            </a:r>
            <a:r>
              <a:rPr lang="en-GB" sz="900" dirty="0"/>
              <a:t>p17 </a:t>
            </a:r>
            <a:r>
              <a:rPr lang="en-GB" sz="900" dirty="0" smtClean="0"/>
              <a:t>had </a:t>
            </a:r>
            <a:r>
              <a:rPr lang="en-GB" sz="900" dirty="0"/>
              <a:t>higher </a:t>
            </a:r>
            <a:r>
              <a:rPr lang="en-GB" sz="900" dirty="0" err="1"/>
              <a:t>titers</a:t>
            </a:r>
            <a:r>
              <a:rPr lang="el-GR" sz="900" dirty="0"/>
              <a:t> </a:t>
            </a:r>
            <a:r>
              <a:rPr lang="en-GB" sz="900" dirty="0"/>
              <a:t>in </a:t>
            </a:r>
            <a:r>
              <a:rPr lang="en-GB" sz="900" dirty="0" err="1" smtClean="0"/>
              <a:t>Hc</a:t>
            </a:r>
            <a:r>
              <a:rPr lang="en-GB" sz="900" dirty="0" smtClean="0"/>
              <a:t> versus </a:t>
            </a:r>
            <a:r>
              <a:rPr lang="en-GB" sz="900" dirty="0" err="1" smtClean="0"/>
              <a:t>PsA</a:t>
            </a:r>
            <a:r>
              <a:rPr lang="en-GB" sz="900" dirty="0" smtClean="0"/>
              <a:t> </a:t>
            </a:r>
            <a:r>
              <a:rPr lang="en-GB" sz="900" dirty="0"/>
              <a:t>and </a:t>
            </a:r>
            <a:r>
              <a:rPr lang="en-GB" sz="900" dirty="0" smtClean="0"/>
              <a:t>Ps</a:t>
            </a:r>
            <a:r>
              <a:rPr lang="el-GR" sz="900" dirty="0" smtClean="0"/>
              <a:t> </a:t>
            </a:r>
            <a:r>
              <a:rPr lang="en-GB" sz="900" dirty="0"/>
              <a:t>respectively</a:t>
            </a:r>
            <a:r>
              <a:rPr lang="en-GB" sz="900" dirty="0" smtClean="0"/>
              <a:t>.</a:t>
            </a:r>
            <a:r>
              <a:rPr lang="en-US" altLang="el-GR" sz="900" dirty="0">
                <a:latin typeface="+mn-lt"/>
              </a:rPr>
              <a:t>	</a:t>
            </a:r>
            <a:endParaRPr lang="el-GR" altLang="el-GR" sz="900" dirty="0">
              <a:latin typeface="+mn-lt"/>
              <a:cs typeface="Arial" pitchFamily="34" charset="0"/>
            </a:endParaRPr>
          </a:p>
        </p:txBody>
      </p:sp>
      <p:sp>
        <p:nvSpPr>
          <p:cNvPr id="12" name="Text Box 2633"/>
          <p:cNvSpPr txBox="1">
            <a:spLocks noChangeArrowheads="1"/>
          </p:cNvSpPr>
          <p:nvPr/>
        </p:nvSpPr>
        <p:spPr bwMode="auto">
          <a:xfrm>
            <a:off x="75691" y="3502207"/>
            <a:ext cx="2130409" cy="1278842"/>
          </a:xfrm>
          <a:prstGeom prst="rect">
            <a:avLst/>
          </a:prstGeom>
          <a:noFill/>
          <a:ln>
            <a:noFill/>
          </a:ln>
        </p:spPr>
        <p:txBody>
          <a:bodyPr wrap="square" lIns="4600" tIns="2301" rIns="4600" bIns="2301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just">
              <a:buFont typeface="Arial" pitchFamily="34" charset="0"/>
              <a:buNone/>
              <a:defRPr/>
            </a:pPr>
            <a:r>
              <a:rPr lang="en-GB" sz="900" b="1" dirty="0">
                <a:latin typeface="+mn-lt"/>
                <a:cs typeface="Arial" panose="020B0604020202020204" pitchFamily="34" charset="0"/>
              </a:rPr>
              <a:t>AIM OF THE STUDY</a:t>
            </a:r>
            <a:endParaRPr lang="el-GR" sz="900" b="1" dirty="0">
              <a:latin typeface="+mn-lt"/>
              <a:cs typeface="Arial" panose="020B0604020202020204" pitchFamily="34" charset="0"/>
            </a:endParaRPr>
          </a:p>
          <a:p>
            <a:pPr algn="just">
              <a:buFont typeface="Arial" pitchFamily="34" charset="0"/>
              <a:buNone/>
              <a:defRPr/>
            </a:pPr>
            <a:r>
              <a:rPr lang="en-GB" sz="900" dirty="0" smtClean="0">
                <a:latin typeface="+mn-lt"/>
                <a:cs typeface="Arial" panose="020B0604020202020204" pitchFamily="34" charset="0"/>
              </a:rPr>
              <a:t>To </a:t>
            </a:r>
            <a:r>
              <a:rPr lang="en-GB" sz="900" dirty="0">
                <a:latin typeface="+mn-lt"/>
                <a:cs typeface="Arial" panose="020B0604020202020204" pitchFamily="34" charset="0"/>
              </a:rPr>
              <a:t>detect the specific antibody immune response against 15 different Hp</a:t>
            </a:r>
            <a:r>
              <a:rPr lang="en-GB" sz="900" dirty="0">
                <a:latin typeface="+mn-lt"/>
                <a:cs typeface="Arial" panose="020B0604020202020204" pitchFamily="34" charset="0"/>
              </a:rPr>
              <a:t> antigens in patients with psoriatic disease. </a:t>
            </a:r>
            <a:r>
              <a:rPr lang="en-GB" sz="900" dirty="0" smtClean="0">
                <a:latin typeface="+mn-lt"/>
                <a:cs typeface="Arial" panose="020B0604020202020204" pitchFamily="34" charset="0"/>
              </a:rPr>
              <a:t>To </a:t>
            </a:r>
            <a:r>
              <a:rPr lang="en-US" sz="900" dirty="0" smtClean="0"/>
              <a:t>correlate their </a:t>
            </a:r>
            <a:r>
              <a:rPr lang="en-US" sz="900" dirty="0"/>
              <a:t>frequency in patients with Psoriatic disease versus healthy </a:t>
            </a:r>
            <a:r>
              <a:rPr lang="en-US" sz="900" dirty="0" smtClean="0"/>
              <a:t>controls (HCs)</a:t>
            </a:r>
            <a:r>
              <a:rPr lang="en-GB" sz="900" dirty="0" smtClean="0"/>
              <a:t> </a:t>
            </a:r>
            <a:r>
              <a:rPr lang="en-GB" sz="900" dirty="0" smtClean="0"/>
              <a:t>and </a:t>
            </a:r>
            <a:r>
              <a:rPr lang="en-GB" sz="900" dirty="0" smtClean="0"/>
              <a:t>to </a:t>
            </a:r>
            <a:r>
              <a:rPr lang="en-US" sz="900" dirty="0" smtClean="0"/>
              <a:t>correlate the detection of anti-</a:t>
            </a:r>
            <a:r>
              <a:rPr lang="en-US" sz="900" dirty="0" err="1" smtClean="0"/>
              <a:t>Hp</a:t>
            </a:r>
            <a:r>
              <a:rPr lang="en-US" sz="900" dirty="0" smtClean="0"/>
              <a:t> antibodies with </a:t>
            </a:r>
            <a:r>
              <a:rPr lang="en-US" sz="900" dirty="0"/>
              <a:t>demographic characteristics and disease </a:t>
            </a:r>
            <a:r>
              <a:rPr lang="en-US" sz="900" dirty="0" smtClean="0"/>
              <a:t>severity</a:t>
            </a:r>
            <a:r>
              <a:rPr lang="en-GB" sz="900" dirty="0" smtClean="0">
                <a:latin typeface="+mn-lt"/>
                <a:cs typeface="Arial" panose="020B0604020202020204" pitchFamily="34" charset="0"/>
              </a:rPr>
              <a:t>.</a:t>
            </a:r>
            <a:endParaRPr lang="en-GB" sz="900" dirty="0"/>
          </a:p>
        </p:txBody>
      </p:sp>
      <p:sp>
        <p:nvSpPr>
          <p:cNvPr id="13" name="Text Box 2633"/>
          <p:cNvSpPr txBox="1">
            <a:spLocks noChangeArrowheads="1"/>
          </p:cNvSpPr>
          <p:nvPr/>
        </p:nvSpPr>
        <p:spPr bwMode="auto">
          <a:xfrm>
            <a:off x="6324600" y="1752075"/>
            <a:ext cx="2506663" cy="1112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600" tIns="2301" rIns="4600" bIns="230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en-GB" altLang="el-GR" sz="900" b="1" dirty="0"/>
              <a:t>CONCLUSION</a:t>
            </a:r>
          </a:p>
          <a:p>
            <a:pPr algn="just"/>
            <a:r>
              <a:rPr lang="en-GB" altLang="el-GR" sz="900" dirty="0"/>
              <a:t>In patients with psoriatic disease </a:t>
            </a:r>
            <a:r>
              <a:rPr lang="en-US" altLang="el-GR" sz="900" dirty="0"/>
              <a:t>p66-UreB and p50-flagellin </a:t>
            </a:r>
            <a:r>
              <a:rPr lang="en-GB" altLang="el-GR" sz="900" dirty="0"/>
              <a:t>was statistically more frequent in psoriatic disease. p50 and the p17 have higher </a:t>
            </a:r>
            <a:r>
              <a:rPr lang="en-GB" altLang="el-GR" sz="900" dirty="0" err="1"/>
              <a:t>titers</a:t>
            </a:r>
            <a:r>
              <a:rPr lang="el-GR" altLang="el-GR" sz="900" dirty="0"/>
              <a:t> </a:t>
            </a:r>
            <a:r>
              <a:rPr lang="en-GB" altLang="el-GR" sz="900" dirty="0"/>
              <a:t>in HC  versus </a:t>
            </a:r>
            <a:r>
              <a:rPr lang="en-GB" altLang="el-GR" sz="900" dirty="0" err="1"/>
              <a:t>PsA</a:t>
            </a:r>
            <a:r>
              <a:rPr lang="en-GB" altLang="el-GR" sz="900" dirty="0"/>
              <a:t> and Ps </a:t>
            </a:r>
            <a:r>
              <a:rPr lang="el-GR" altLang="el-GR" sz="900" dirty="0"/>
              <a:t> </a:t>
            </a:r>
            <a:r>
              <a:rPr lang="en-GB" altLang="el-GR" sz="900" dirty="0"/>
              <a:t>respectively, however  </a:t>
            </a:r>
            <a:r>
              <a:rPr lang="en-GB" altLang="el-GR" sz="900" dirty="0" smtClean="0"/>
              <a:t>no correlation </a:t>
            </a:r>
            <a:r>
              <a:rPr lang="en-US" altLang="el-GR" sz="900" dirty="0"/>
              <a:t>of </a:t>
            </a:r>
            <a:r>
              <a:rPr lang="en-US" altLang="el-GR" sz="900" dirty="0" smtClean="0"/>
              <a:t>the presence of any anti-</a:t>
            </a:r>
            <a:r>
              <a:rPr lang="en-US" altLang="el-GR" sz="900" dirty="0" err="1" smtClean="0"/>
              <a:t>H.p</a:t>
            </a:r>
            <a:r>
              <a:rPr lang="en-US" altLang="el-GR" sz="900" dirty="0" smtClean="0"/>
              <a:t> antibody with </a:t>
            </a:r>
            <a:r>
              <a:rPr lang="en-US" altLang="el-GR" sz="900" dirty="0"/>
              <a:t>demographic characteristics and disease severity </a:t>
            </a:r>
            <a:r>
              <a:rPr lang="en-US" altLang="el-GR" sz="900" dirty="0" smtClean="0"/>
              <a:t>was found</a:t>
            </a:r>
            <a:r>
              <a:rPr lang="en-GB" altLang="el-GR" sz="900" dirty="0"/>
              <a:t>.</a:t>
            </a:r>
            <a:endParaRPr lang="el-GR" altLang="el-GR" sz="900" dirty="0"/>
          </a:p>
        </p:txBody>
      </p:sp>
      <p:pic>
        <p:nvPicPr>
          <p:cNvPr id="14" name="Picture 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63" y="1482100"/>
            <a:ext cx="3518003" cy="2138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 descr="J:\hpylori and psoriasis aug21\previous submission to IJD\figure 1 (2)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6756" y="3177674"/>
            <a:ext cx="3532188" cy="320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5510562" y="6384423"/>
            <a:ext cx="35645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r>
              <a:rPr lang="en-GB" altLang="el-GR" sz="900" b="1" dirty="0"/>
              <a:t>Figure 2: </a:t>
            </a:r>
            <a:r>
              <a:rPr lang="en-US" altLang="el-GR" sz="900" dirty="0"/>
              <a:t>Ab reactivity against </a:t>
            </a:r>
            <a:r>
              <a:rPr lang="en-US" altLang="el-GR" sz="900" dirty="0" err="1"/>
              <a:t>H.p</a:t>
            </a:r>
            <a:r>
              <a:rPr lang="en-US" altLang="el-GR" sz="900" i="1" dirty="0"/>
              <a:t> </a:t>
            </a:r>
            <a:r>
              <a:rPr lang="en-US" altLang="el-GR" sz="900" dirty="0"/>
              <a:t>antigens by WB in representative patients with Ps, </a:t>
            </a:r>
            <a:r>
              <a:rPr lang="en-US" altLang="el-GR" sz="900" dirty="0" err="1"/>
              <a:t>PsA</a:t>
            </a:r>
            <a:r>
              <a:rPr lang="en-US" altLang="el-GR" sz="900" dirty="0"/>
              <a:t>, and HC.</a:t>
            </a:r>
            <a:endParaRPr lang="el-GR" altLang="el-GR" sz="900" dirty="0"/>
          </a:p>
        </p:txBody>
      </p:sp>
      <p:sp>
        <p:nvSpPr>
          <p:cNvPr id="17" name="TextBox 3"/>
          <p:cNvSpPr txBox="1">
            <a:spLocks noChangeArrowheads="1"/>
          </p:cNvSpPr>
          <p:nvPr/>
        </p:nvSpPr>
        <p:spPr bwMode="auto">
          <a:xfrm>
            <a:off x="2464247" y="3657600"/>
            <a:ext cx="30625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r>
              <a:rPr lang="en-GB" altLang="el-GR" sz="900" b="1" dirty="0"/>
              <a:t>Figure 1</a:t>
            </a:r>
            <a:r>
              <a:rPr lang="en-GB" altLang="el-GR" sz="900" b="1" dirty="0" smtClean="0"/>
              <a:t>: </a:t>
            </a:r>
            <a:r>
              <a:rPr lang="en-GB" altLang="el-GR" sz="900" dirty="0"/>
              <a:t>Comparison of percentage  of reactivity  against p66 and p54 between patients with psoriatic disease and </a:t>
            </a:r>
            <a:r>
              <a:rPr lang="en-GB" altLang="el-GR" sz="900" dirty="0" smtClean="0"/>
              <a:t>HC.</a:t>
            </a:r>
            <a:endParaRPr lang="el-GR" altLang="el-GR" sz="900" dirty="0"/>
          </a:p>
        </p:txBody>
      </p:sp>
    </p:spTree>
    <p:extLst>
      <p:ext uri="{BB962C8B-B14F-4D97-AF65-F5344CB8AC3E}">
        <p14:creationId xmlns:p14="http://schemas.microsoft.com/office/powerpoint/2010/main" val="60732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450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10</cp:revision>
  <dcterms:created xsi:type="dcterms:W3CDTF">2006-08-16T00:00:00Z</dcterms:created>
  <dcterms:modified xsi:type="dcterms:W3CDTF">2022-09-07T06:46:53Z</dcterms:modified>
</cp:coreProperties>
</file>