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Arial" charset="0"/>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Arial" charset="0"/>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Arial" charset="0"/>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Arial" charset="0"/>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Arial" charset="0"/>
      </a:defRPr>
    </a:lvl5pPr>
    <a:lvl6pPr marL="2286000" algn="l" defTabSz="914400" rtl="0" eaLnBrk="1" latinLnBrk="0" hangingPunct="1">
      <a:defRPr kern="1200">
        <a:solidFill>
          <a:schemeClr val="tx1"/>
        </a:solidFill>
        <a:latin typeface="Calibri" pitchFamily="34" charset="0"/>
        <a:ea typeface="MS PGothic" pitchFamily="34" charset="-128"/>
        <a:cs typeface="Arial" charset="0"/>
      </a:defRPr>
    </a:lvl6pPr>
    <a:lvl7pPr marL="2743200" algn="l" defTabSz="914400" rtl="0" eaLnBrk="1" latinLnBrk="0" hangingPunct="1">
      <a:defRPr kern="1200">
        <a:solidFill>
          <a:schemeClr val="tx1"/>
        </a:solidFill>
        <a:latin typeface="Calibri" pitchFamily="34" charset="0"/>
        <a:ea typeface="MS PGothic" pitchFamily="34" charset="-128"/>
        <a:cs typeface="Arial" charset="0"/>
      </a:defRPr>
    </a:lvl7pPr>
    <a:lvl8pPr marL="3200400" algn="l" defTabSz="914400" rtl="0" eaLnBrk="1" latinLnBrk="0" hangingPunct="1">
      <a:defRPr kern="1200">
        <a:solidFill>
          <a:schemeClr val="tx1"/>
        </a:solidFill>
        <a:latin typeface="Calibri" pitchFamily="34" charset="0"/>
        <a:ea typeface="MS PGothic" pitchFamily="34" charset="-128"/>
        <a:cs typeface="Arial" charset="0"/>
      </a:defRPr>
    </a:lvl8pPr>
    <a:lvl9pPr marL="3657600" algn="l" defTabSz="914400" rtl="0" eaLnBrk="1" latinLnBrk="0" hangingPunct="1">
      <a:defRPr kern="1200">
        <a:solidFill>
          <a:schemeClr val="tx1"/>
        </a:solidFill>
        <a:latin typeface="Calibri" pitchFamily="34"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630"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BFB3CD-5590-447A-AC75-3AEA2C5FB174}"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3F1F19E-4F7A-462F-BCB5-59B7B328E9C9}"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608F9B-23AF-4AE4-BB94-0E0B17E605B3}"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1DA3B8A2-0FA6-4182-9E2F-D1A5C5F43286}"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19EB9A-9E87-4FAF-9F8B-0C3E333F696D}"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EABEFEB-3C8D-4F73-9816-B0C213EB83A3}"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1EC212-810B-427D-B0F1-C202E9A66209}"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9C63E05-A9C4-424D-830A-F7FAAAD6460A}"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52C9744-9667-454C-96EB-9E41B3F2E40D}" type="datetimeFigureOut">
              <a:rPr lang="en-US" altLang="el-GR"/>
              <a:pPr>
                <a:defRPr/>
              </a:pPr>
              <a:t>9/6/2022</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FD32B0C-3820-4BC6-B647-B1B9B405C93B}"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C989F3F-47D0-424E-AC7B-76AB95D7B939}"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6D5C7DA2-AE1A-4727-967E-F8D31037AB49}"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430E3F9-426E-42E5-AA4D-7D1B9C213DDE}" type="datetimeFigureOut">
              <a:rPr lang="en-US" altLang="el-GR"/>
              <a:pPr>
                <a:defRPr/>
              </a:pPr>
              <a:t>9/6/2022</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14887A8A-F2FE-4644-B562-12FFF5C6778E}"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8E1BA6F-81DC-4487-B02C-B5DB7207F9A3}" type="datetimeFigureOut">
              <a:rPr lang="en-US" altLang="el-GR"/>
              <a:pPr>
                <a:defRPr/>
              </a:pPr>
              <a:t>9/6/2022</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916ED6DF-9509-4F0B-B491-CB063B6262B2}"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5AA5E81-A798-4592-A8A7-A270680D248E}" type="datetimeFigureOut">
              <a:rPr lang="en-US" altLang="el-GR"/>
              <a:pPr>
                <a:defRPr/>
              </a:pPr>
              <a:t>9/6/2022</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D78248B7-F435-4757-AD30-EF6444638304}"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841B94B-8124-4392-BFC4-A879345D50C3}"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C629F5F9-10A3-494C-809C-C40F9534DFC0}"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A2A937-35D8-4854-85F7-0BB07F0D79AD}" type="datetimeFigureOut">
              <a:rPr lang="en-US" altLang="el-GR"/>
              <a:pPr>
                <a:defRPr/>
              </a:pPr>
              <a:t>9/6/2022</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21B6C728-1D68-43D8-9F94-DA9F29691935}"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0CABB9F6-F004-495D-9F81-A5D8D5176E11}" type="datetimeFigureOut">
              <a:rPr lang="en-US" altLang="el-GR"/>
              <a:pPr>
                <a:defRPr/>
              </a:pPr>
              <a:t>9/6/2022</a:t>
            </a:fld>
            <a:endParaRPr lang="en-US" altLang="el-GR"/>
          </a:p>
        </p:txBody>
      </p:sp>
      <p:sp>
        <p:nvSpPr>
          <p:cNvPr id="5" name="Footer Placeholder 4"/>
          <p:cNvSpPr>
            <a:spLocks noGrp="1"/>
          </p:cNvSpPr>
          <p:nvPr>
            <p:ph type="ftr" sz="quarter" idx="3"/>
          </p:nvPr>
        </p:nvSpPr>
        <p:spPr>
          <a:xfrm>
            <a:off x="3124200" y="4767263"/>
            <a:ext cx="2895600" cy="274637"/>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ea typeface="+mn-ea"/>
                <a:cs typeface="Arial" charset="0"/>
              </a:defRPr>
            </a:lvl1pPr>
          </a:lstStyle>
          <a:p>
            <a:pPr>
              <a:defRPr/>
            </a:pPr>
            <a:endParaRPr lang="el-G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F963EF35-8603-48B4-A4D2-A2E91376051F}"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3" name="Ομάδα 7"/>
          <p:cNvGrpSpPr>
            <a:grpSpLocks/>
          </p:cNvGrpSpPr>
          <p:nvPr/>
        </p:nvGrpSpPr>
        <p:grpSpPr bwMode="auto">
          <a:xfrm>
            <a:off x="722313" y="57150"/>
            <a:ext cx="7699375" cy="1143000"/>
            <a:chOff x="723106" y="57150"/>
            <a:chExt cx="7697788" cy="1143659"/>
          </a:xfrm>
        </p:grpSpPr>
        <p:sp>
          <p:nvSpPr>
            <p:cNvPr id="91" name="TextBox 90"/>
            <p:cNvSpPr txBox="1"/>
            <p:nvPr/>
          </p:nvSpPr>
          <p:spPr bwMode="auto">
            <a:xfrm>
              <a:off x="1204019" y="454254"/>
              <a:ext cx="6735961" cy="335156"/>
            </a:xfrm>
            <a:prstGeom prst="rect">
              <a:avLst/>
            </a:prstGeom>
            <a:noFill/>
          </p:spPr>
          <p:txBody>
            <a:bodyPr lIns="26850" tIns="13425" rIns="26850" bIns="13425">
              <a:spAutoFit/>
            </a:bodyPr>
            <a:lstStyle/>
            <a:p>
              <a:pPr marL="106358" indent="-106358" algn="ctr" defTabSz="382889" fontAlgn="auto">
                <a:spcBef>
                  <a:spcPts val="0"/>
                </a:spcBef>
                <a:spcAft>
                  <a:spcPts val="0"/>
                </a:spcAft>
                <a:defRPr/>
              </a:pPr>
              <a:r>
                <a:rPr lang="en-US" sz="1000" i="1" kern="0" dirty="0">
                  <a:solidFill>
                    <a:prstClr val="black"/>
                  </a:solidFill>
                  <a:latin typeface="Arial" panose="020B0604020202020204" pitchFamily="34" charset="0"/>
                  <a:ea typeface="+mn-ea"/>
                  <a:cs typeface="Arial" panose="020B0604020202020204" pitchFamily="34" charset="0"/>
                </a:rPr>
                <a:t>G. EFTHYMIOU</a:t>
              </a:r>
              <a:r>
                <a:rPr lang="en-US" sz="1000" i="1" kern="0" baseline="30000" dirty="0">
                  <a:solidFill>
                    <a:prstClr val="black"/>
                  </a:solidFill>
                  <a:latin typeface="Arial" panose="020B0604020202020204" pitchFamily="34" charset="0"/>
                  <a:ea typeface="+mn-ea"/>
                  <a:cs typeface="Arial" panose="020B0604020202020204" pitchFamily="34" charset="0"/>
                </a:rPr>
                <a:t>1</a:t>
              </a:r>
              <a:r>
                <a:rPr lang="en-US" sz="1000" i="1" kern="0" dirty="0">
                  <a:solidFill>
                    <a:prstClr val="black"/>
                  </a:solidFill>
                  <a:latin typeface="Arial" panose="020B0604020202020204" pitchFamily="34" charset="0"/>
                  <a:ea typeface="+mn-ea"/>
                  <a:cs typeface="Arial" panose="020B0604020202020204" pitchFamily="34" charset="0"/>
                </a:rPr>
                <a:t>, C. LIASKOS</a:t>
              </a:r>
              <a:r>
                <a:rPr lang="en-US" sz="1000" i="1" kern="0" baseline="30000" dirty="0">
                  <a:solidFill>
                    <a:prstClr val="black"/>
                  </a:solidFill>
                  <a:latin typeface="Arial" panose="020B0604020202020204" pitchFamily="34" charset="0"/>
                  <a:cs typeface="Arial" panose="020B0604020202020204" pitchFamily="34" charset="0"/>
                </a:rPr>
                <a:t>1</a:t>
              </a:r>
              <a:r>
                <a:rPr lang="en-US" sz="1000" i="1" kern="0" dirty="0">
                  <a:solidFill>
                    <a:prstClr val="black"/>
                  </a:solidFill>
                  <a:latin typeface="Arial" panose="020B0604020202020204" pitchFamily="34" charset="0"/>
                  <a:ea typeface="+mn-ea"/>
                  <a:cs typeface="Arial" panose="020B0604020202020204" pitchFamily="34" charset="0"/>
                </a:rPr>
                <a:t>, E. MAROU</a:t>
              </a:r>
              <a:r>
                <a:rPr lang="en-US" sz="1000" i="1" kern="0" baseline="30000" dirty="0">
                  <a:solidFill>
                    <a:prstClr val="black"/>
                  </a:solidFill>
                  <a:latin typeface="Arial" panose="020B0604020202020204" pitchFamily="34" charset="0"/>
                  <a:cs typeface="Arial" panose="020B0604020202020204" pitchFamily="34" charset="0"/>
                </a:rPr>
                <a:t>1</a:t>
              </a:r>
              <a:r>
                <a:rPr lang="en-US" sz="1000" i="1" kern="0" dirty="0">
                  <a:solidFill>
                    <a:prstClr val="black"/>
                  </a:solidFill>
                  <a:latin typeface="Arial" panose="020B0604020202020204" pitchFamily="34" charset="0"/>
                  <a:ea typeface="+mn-ea"/>
                  <a:cs typeface="Arial" panose="020B0604020202020204" pitchFamily="34" charset="0"/>
                </a:rPr>
                <a:t>, V. TSIMOURTOU</a:t>
              </a:r>
              <a:r>
                <a:rPr lang="en-US" sz="1000" i="1" kern="0" baseline="30000" dirty="0">
                  <a:solidFill>
                    <a:prstClr val="black"/>
                  </a:solidFill>
                  <a:latin typeface="Arial" panose="020B0604020202020204" pitchFamily="34" charset="0"/>
                  <a:cs typeface="Arial" panose="020B0604020202020204" pitchFamily="34" charset="0"/>
                </a:rPr>
                <a:t>2</a:t>
              </a:r>
              <a:r>
                <a:rPr lang="en-US" sz="1000" i="1" kern="0" dirty="0">
                  <a:solidFill>
                    <a:prstClr val="black"/>
                  </a:solidFill>
                  <a:latin typeface="Arial" panose="020B0604020202020204" pitchFamily="34" charset="0"/>
                  <a:ea typeface="+mn-ea"/>
                  <a:cs typeface="Arial" panose="020B0604020202020204" pitchFamily="34" charset="0"/>
                </a:rPr>
                <a:t> T. SCHEPER</a:t>
              </a:r>
              <a:r>
                <a:rPr lang="en-US" sz="1000" i="1" kern="0" baseline="30000" dirty="0">
                  <a:solidFill>
                    <a:prstClr val="black"/>
                  </a:solidFill>
                  <a:latin typeface="Arial" panose="020B0604020202020204" pitchFamily="34" charset="0"/>
                  <a:cs typeface="Arial" panose="020B0604020202020204" pitchFamily="34" charset="0"/>
                </a:rPr>
                <a:t>3</a:t>
              </a:r>
              <a:r>
                <a:rPr lang="en-US" sz="1000" i="1" kern="0" dirty="0">
                  <a:solidFill>
                    <a:prstClr val="black"/>
                  </a:solidFill>
                  <a:latin typeface="Arial" panose="020B0604020202020204" pitchFamily="34" charset="0"/>
                  <a:ea typeface="+mn-ea"/>
                  <a:cs typeface="Arial" panose="020B0604020202020204" pitchFamily="34" charset="0"/>
                </a:rPr>
                <a:t>, W. MEYER</a:t>
              </a:r>
              <a:r>
                <a:rPr lang="en-US" sz="1000" i="1" kern="0" baseline="30000" dirty="0">
                  <a:solidFill>
                    <a:prstClr val="black"/>
                  </a:solidFill>
                  <a:latin typeface="Arial" panose="020B0604020202020204" pitchFamily="34" charset="0"/>
                  <a:cs typeface="Arial" panose="020B0604020202020204" pitchFamily="34" charset="0"/>
                </a:rPr>
                <a:t>3</a:t>
              </a:r>
              <a:r>
                <a:rPr lang="en-US" sz="1000" i="1" kern="0" dirty="0">
                  <a:solidFill>
                    <a:prstClr val="black"/>
                  </a:solidFill>
                  <a:latin typeface="Arial" panose="020B0604020202020204" pitchFamily="34" charset="0"/>
                  <a:ea typeface="+mn-ea"/>
                  <a:cs typeface="Arial" panose="020B0604020202020204" pitchFamily="34" charset="0"/>
                </a:rPr>
                <a:t>, </a:t>
              </a:r>
            </a:p>
            <a:p>
              <a:pPr marL="106358" indent="-106358" algn="ctr" defTabSz="382889" fontAlgn="auto">
                <a:spcBef>
                  <a:spcPts val="0"/>
                </a:spcBef>
                <a:spcAft>
                  <a:spcPts val="0"/>
                </a:spcAft>
                <a:defRPr/>
              </a:pPr>
              <a:r>
                <a:rPr lang="en-US" sz="1000" i="1" kern="0" dirty="0">
                  <a:solidFill>
                    <a:prstClr val="black"/>
                  </a:solidFill>
                  <a:latin typeface="Arial" panose="020B0604020202020204" pitchFamily="34" charset="0"/>
                  <a:ea typeface="+mn-ea"/>
                  <a:cs typeface="Arial" panose="020B0604020202020204" pitchFamily="34" charset="0"/>
                </a:rPr>
                <a:t>G. HADJIGEORGIOU</a:t>
              </a:r>
              <a:r>
                <a:rPr lang="en-US" sz="1000" i="1" kern="0" baseline="30000" dirty="0">
                  <a:solidFill>
                    <a:prstClr val="black"/>
                  </a:solidFill>
                  <a:latin typeface="Arial" panose="020B0604020202020204" pitchFamily="34" charset="0"/>
                  <a:cs typeface="Arial" panose="020B0604020202020204" pitchFamily="34" charset="0"/>
                </a:rPr>
                <a:t>2</a:t>
              </a:r>
              <a:r>
                <a:rPr lang="en-US" sz="1000" i="1" kern="0" dirty="0">
                  <a:solidFill>
                    <a:prstClr val="black"/>
                  </a:solidFill>
                  <a:latin typeface="Arial" panose="020B0604020202020204" pitchFamily="34" charset="0"/>
                  <a:ea typeface="+mn-ea"/>
                  <a:cs typeface="Arial" panose="020B0604020202020204" pitchFamily="34" charset="0"/>
                </a:rPr>
                <a:t>, </a:t>
              </a:r>
              <a:r>
                <a:rPr lang="en-US" sz="1000" i="1" kern="0" dirty="0">
                  <a:solidFill>
                    <a:prstClr val="black"/>
                  </a:solidFill>
                  <a:latin typeface="Arial" panose="020B0604020202020204" pitchFamily="34" charset="0"/>
                  <a:cs typeface="Arial" panose="020B0604020202020204" pitchFamily="34" charset="0"/>
                </a:rPr>
                <a:t>, L. I. SAKKAS</a:t>
              </a:r>
              <a:r>
                <a:rPr lang="en-US" sz="1000" i="1" kern="0" baseline="30000" dirty="0">
                  <a:solidFill>
                    <a:prstClr val="black"/>
                  </a:solidFill>
                  <a:latin typeface="Arial" panose="020B0604020202020204" pitchFamily="34" charset="0"/>
                  <a:cs typeface="Arial" panose="020B0604020202020204" pitchFamily="34" charset="0"/>
                </a:rPr>
                <a:t>1</a:t>
              </a:r>
              <a:r>
                <a:rPr lang="en-US" sz="1000" i="1" kern="0" dirty="0">
                  <a:solidFill>
                    <a:prstClr val="black"/>
                  </a:solidFill>
                  <a:latin typeface="Arial" panose="020B0604020202020204" pitchFamily="34" charset="0"/>
                  <a:cs typeface="Arial" panose="020B0604020202020204" pitchFamily="34" charset="0"/>
                </a:rPr>
                <a:t>,</a:t>
              </a:r>
              <a:r>
                <a:rPr lang="en-US" sz="1000" i="1" kern="0" baseline="30000" dirty="0">
                  <a:solidFill>
                    <a:prstClr val="black"/>
                  </a:solidFill>
                  <a:latin typeface="Arial" panose="020B0604020202020204" pitchFamily="34" charset="0"/>
                  <a:cs typeface="Arial" panose="020B0604020202020204" pitchFamily="34" charset="0"/>
                </a:rPr>
                <a:t> </a:t>
              </a:r>
              <a:r>
                <a:rPr lang="en-US" sz="1000" i="1" kern="0" dirty="0">
                  <a:solidFill>
                    <a:prstClr val="black"/>
                  </a:solidFill>
                  <a:latin typeface="Arial" panose="020B0604020202020204" pitchFamily="34" charset="0"/>
                  <a:cs typeface="Arial" panose="020B0604020202020204" pitchFamily="34" charset="0"/>
                </a:rPr>
                <a:t>E. DARDIOTIS</a:t>
              </a:r>
              <a:r>
                <a:rPr lang="en-US" sz="1000" i="1" kern="0" baseline="30000" dirty="0">
                  <a:solidFill>
                    <a:prstClr val="black"/>
                  </a:solidFill>
                  <a:latin typeface="Arial" panose="020B0604020202020204" pitchFamily="34" charset="0"/>
                  <a:cs typeface="Arial" panose="020B0604020202020204" pitchFamily="34" charset="0"/>
                </a:rPr>
                <a:t>2</a:t>
              </a:r>
              <a:r>
                <a:rPr lang="en-US" sz="1000" i="1" kern="0" dirty="0">
                  <a:solidFill>
                    <a:prstClr val="black"/>
                  </a:solidFill>
                  <a:latin typeface="Arial" panose="020B0604020202020204" pitchFamily="34" charset="0"/>
                  <a:cs typeface="Arial" panose="020B0604020202020204" pitchFamily="34" charset="0"/>
                </a:rPr>
                <a:t>, </a:t>
              </a:r>
              <a:r>
                <a:rPr lang="en-US" sz="1000" i="1" kern="0" dirty="0">
                  <a:solidFill>
                    <a:prstClr val="black"/>
                  </a:solidFill>
                  <a:latin typeface="Arial" panose="020B0604020202020204" pitchFamily="34" charset="0"/>
                  <a:ea typeface="+mn-ea"/>
                  <a:cs typeface="Arial" panose="020B0604020202020204" pitchFamily="34" charset="0"/>
                </a:rPr>
                <a:t>D. P. BOGDANOS</a:t>
              </a:r>
              <a:r>
                <a:rPr lang="en-US" sz="1000" i="1" kern="0" baseline="30000" dirty="0">
                  <a:solidFill>
                    <a:prstClr val="black"/>
                  </a:solidFill>
                  <a:latin typeface="Arial" panose="020B0604020202020204" pitchFamily="34" charset="0"/>
                  <a:cs typeface="Arial" panose="020B0604020202020204" pitchFamily="34" charset="0"/>
                </a:rPr>
                <a:t>1</a:t>
              </a:r>
              <a:endParaRPr lang="el-GR" sz="1000" i="1" kern="0" dirty="0">
                <a:solidFill>
                  <a:prstClr val="black"/>
                </a:solidFill>
                <a:latin typeface="Arial" panose="020B0604020202020204" pitchFamily="34" charset="0"/>
                <a:ea typeface="+mn-ea"/>
                <a:cs typeface="Arial" panose="020B0604020202020204" pitchFamily="34" charset="0"/>
              </a:endParaRPr>
            </a:p>
          </p:txBody>
        </p:sp>
        <p:sp>
          <p:nvSpPr>
            <p:cNvPr id="13351" name="TextBox 6"/>
            <p:cNvSpPr txBox="1">
              <a:spLocks noChangeArrowheads="1"/>
            </p:cNvSpPr>
            <p:nvPr/>
          </p:nvSpPr>
          <p:spPr bwMode="auto">
            <a:xfrm>
              <a:off x="1569244" y="57150"/>
              <a:ext cx="6005513" cy="366098"/>
            </a:xfrm>
            <a:prstGeom prst="rect">
              <a:avLst/>
            </a:prstGeom>
            <a:noFill/>
            <a:ln w="9525">
              <a:noFill/>
              <a:miter lim="800000"/>
              <a:headEnd/>
              <a:tailEnd/>
            </a:ln>
          </p:spPr>
          <p:txBody>
            <a:bodyPr lIns="26850" tIns="13425" rIns="26850" bIns="13425">
              <a:spAutoFit/>
            </a:bodyPr>
            <a:lstStyle/>
            <a:p>
              <a:pPr algn="ctr">
                <a:buFont typeface="Arial" charset="0"/>
                <a:buNone/>
              </a:pPr>
              <a:r>
                <a:rPr lang="en-GB" altLang="el-GR" sz="1100" b="1" dirty="0" smtClean="0">
                  <a:latin typeface="Arial" charset="0"/>
                </a:rPr>
                <a:t>IS THERE ANY</a:t>
              </a:r>
              <a:r>
                <a:rPr lang="en-US" altLang="el-GR" sz="1100" b="1" dirty="0" smtClean="0">
                  <a:latin typeface="Arial" charset="0"/>
                </a:rPr>
                <a:t> </a:t>
              </a:r>
              <a:r>
                <a:rPr lang="en-US" altLang="el-GR" sz="1100" b="1" dirty="0">
                  <a:latin typeface="Arial" charset="0"/>
                </a:rPr>
                <a:t>ROLE OF </a:t>
              </a:r>
              <a:r>
                <a:rPr lang="en-US" altLang="el-GR" sz="1100" b="1" dirty="0" smtClean="0">
                  <a:latin typeface="Arial" charset="0"/>
                </a:rPr>
                <a:t>EBV</a:t>
              </a:r>
              <a:endParaRPr lang="en-US" altLang="el-GR" sz="1100" b="1" dirty="0">
                <a:latin typeface="Arial" charset="0"/>
              </a:endParaRPr>
            </a:p>
            <a:p>
              <a:pPr algn="ctr">
                <a:buFont typeface="Arial" charset="0"/>
                <a:buNone/>
              </a:pPr>
              <a:r>
                <a:rPr lang="en-US" altLang="el-GR" sz="1100" b="1" dirty="0">
                  <a:latin typeface="Arial" charset="0"/>
                </a:rPr>
                <a:t>IN </a:t>
              </a:r>
              <a:r>
                <a:rPr lang="en-US" altLang="el-GR" sz="1100" b="1">
                  <a:latin typeface="Arial" charset="0"/>
                </a:rPr>
                <a:t>SYSTEMIC </a:t>
              </a:r>
              <a:r>
                <a:rPr lang="en-US" altLang="el-GR" sz="1100" b="1" smtClean="0">
                  <a:latin typeface="Arial" charset="0"/>
                </a:rPr>
                <a:t>SCLEROSIS?</a:t>
              </a:r>
              <a:endParaRPr lang="el-GR" altLang="el-GR" sz="1100" b="1" dirty="0">
                <a:latin typeface="Arial" charset="0"/>
              </a:endParaRPr>
            </a:p>
          </p:txBody>
        </p:sp>
        <p:sp>
          <p:nvSpPr>
            <p:cNvPr id="88" name="TextBox 87"/>
            <p:cNvSpPr txBox="1"/>
            <p:nvPr/>
          </p:nvSpPr>
          <p:spPr bwMode="auto">
            <a:xfrm>
              <a:off x="723106" y="895833"/>
              <a:ext cx="7697788" cy="304976"/>
            </a:xfrm>
            <a:prstGeom prst="rect">
              <a:avLst/>
            </a:prstGeom>
            <a:noFill/>
          </p:spPr>
          <p:txBody>
            <a:bodyPr lIns="26850" tIns="13425" rIns="26850" bIns="13425">
              <a:spAutoFit/>
            </a:bodyPr>
            <a:lstStyle/>
            <a:p>
              <a:pPr algn="ctr" defTabSz="382889" fontAlgn="auto">
                <a:spcBef>
                  <a:spcPts val="0"/>
                </a:spcBef>
                <a:spcAft>
                  <a:spcPts val="0"/>
                </a:spcAft>
                <a:defRPr/>
              </a:pPr>
              <a:r>
                <a:rPr lang="en-US" sz="600" i="1" kern="0" baseline="30000" dirty="0">
                  <a:solidFill>
                    <a:prstClr val="black"/>
                  </a:solidFill>
                  <a:latin typeface="Arial" panose="020B0604020202020204" pitchFamily="34" charset="0"/>
                  <a:cs typeface="Arial" panose="020B0604020202020204" pitchFamily="34" charset="0"/>
                </a:rPr>
                <a:t>1</a:t>
              </a:r>
              <a:r>
                <a:rPr lang="en-US" sz="600" i="1" kern="0" dirty="0">
                  <a:solidFill>
                    <a:prstClr val="black"/>
                  </a:solidFill>
                  <a:latin typeface="Arial" panose="020B0604020202020204" pitchFamily="34" charset="0"/>
                  <a:ea typeface="+mn-ea"/>
                  <a:cs typeface="Arial" panose="020B0604020202020204" pitchFamily="34" charset="0"/>
                </a:rPr>
                <a:t>Department of Rheumatology and Clinical Immunology, University General Hospital of Larissa, Faculty of Medicine, School of Health Sciences, University of Thessaly, Viopolis, Larissa, Greece</a:t>
              </a:r>
            </a:p>
            <a:p>
              <a:pPr algn="ctr" defTabSz="382889" fontAlgn="auto">
                <a:spcBef>
                  <a:spcPts val="0"/>
                </a:spcBef>
                <a:spcAft>
                  <a:spcPts val="0"/>
                </a:spcAft>
                <a:defRPr/>
              </a:pPr>
              <a:r>
                <a:rPr lang="en-US" sz="600" kern="0" baseline="30000" dirty="0">
                  <a:solidFill>
                    <a:prstClr val="black"/>
                  </a:solidFill>
                  <a:latin typeface="Arial" panose="020B0604020202020204" pitchFamily="34" charset="0"/>
                  <a:ea typeface="+mn-ea"/>
                  <a:cs typeface="Arial" panose="020B0604020202020204" pitchFamily="34" charset="0"/>
                </a:rPr>
                <a:t>2</a:t>
              </a:r>
              <a:r>
                <a:rPr lang="en-US" sz="600" kern="0" dirty="0">
                  <a:solidFill>
                    <a:prstClr val="black"/>
                  </a:solidFill>
                  <a:latin typeface="Arial" panose="020B0604020202020204" pitchFamily="34" charset="0"/>
                  <a:ea typeface="+mn-ea"/>
                  <a:cs typeface="Arial" panose="020B0604020202020204" pitchFamily="34" charset="0"/>
                </a:rPr>
                <a:t>Department of Neurology, </a:t>
              </a:r>
              <a:r>
                <a:rPr lang="en-US" sz="600" i="1" kern="0" dirty="0">
                  <a:solidFill>
                    <a:prstClr val="black"/>
                  </a:solidFill>
                  <a:latin typeface="Arial" panose="020B0604020202020204" pitchFamily="34" charset="0"/>
                  <a:cs typeface="Arial" panose="020B0604020202020204" pitchFamily="34" charset="0"/>
                </a:rPr>
                <a:t>University General Hospital of Larissa, Faculty of Medicine, School of Health Sciences, University of Thessaly, Viopolis, Larissa, Greece</a:t>
              </a:r>
            </a:p>
            <a:p>
              <a:pPr algn="ctr" defTabSz="382889" fontAlgn="auto">
                <a:spcBef>
                  <a:spcPts val="0"/>
                </a:spcBef>
                <a:spcAft>
                  <a:spcPts val="0"/>
                </a:spcAft>
                <a:defRPr/>
              </a:pPr>
              <a:r>
                <a:rPr lang="en-US" sz="600" i="1" kern="0" baseline="30000" dirty="0">
                  <a:solidFill>
                    <a:prstClr val="black"/>
                  </a:solidFill>
                  <a:latin typeface="Arial" panose="020B0604020202020204" pitchFamily="34" charset="0"/>
                  <a:ea typeface="+mn-ea"/>
                  <a:cs typeface="Arial" panose="020B0604020202020204" pitchFamily="34" charset="0"/>
                </a:rPr>
                <a:t>3</a:t>
              </a:r>
              <a:r>
                <a:rPr lang="en-US" sz="600" i="1" kern="0" dirty="0">
                  <a:solidFill>
                    <a:prstClr val="black"/>
                  </a:solidFill>
                  <a:latin typeface="Arial" panose="020B0604020202020204" pitchFamily="34" charset="0"/>
                  <a:ea typeface="+mn-ea"/>
                  <a:cs typeface="Arial" panose="020B0604020202020204" pitchFamily="34" charset="0"/>
                </a:rPr>
                <a:t>Institute of Experimental Immunology, EUROIMMUN AG, Lubeck ,Germany</a:t>
              </a:r>
            </a:p>
          </p:txBody>
        </p:sp>
      </p:grpSp>
      <p:sp>
        <p:nvSpPr>
          <p:cNvPr id="13314" name="TextBox 3"/>
          <p:cNvSpPr txBox="1">
            <a:spLocks noChangeArrowheads="1"/>
          </p:cNvSpPr>
          <p:nvPr/>
        </p:nvSpPr>
        <p:spPr bwMode="auto">
          <a:xfrm>
            <a:off x="76200" y="1276350"/>
            <a:ext cx="4419600" cy="708025"/>
          </a:xfrm>
          <a:prstGeom prst="rect">
            <a:avLst/>
          </a:prstGeom>
          <a:noFill/>
          <a:ln w="9525">
            <a:noFill/>
            <a:miter lim="800000"/>
            <a:headEnd/>
            <a:tailEnd/>
          </a:ln>
        </p:spPr>
        <p:txBody>
          <a:bodyPr>
            <a:spAutoFit/>
          </a:bodyPr>
          <a:lstStyle/>
          <a:p>
            <a:pPr algn="just"/>
            <a:r>
              <a:rPr lang="en-US" altLang="el-GR" sz="800" b="1" u="sng">
                <a:latin typeface="Arial" charset="0"/>
              </a:rPr>
              <a:t>Introduction</a:t>
            </a:r>
          </a:p>
          <a:p>
            <a:pPr algn="just"/>
            <a:r>
              <a:rPr lang="en-US" altLang="el-GR" sz="800">
                <a:latin typeface="Arial" charset="0"/>
              </a:rPr>
              <a:t>Epstein-Barr virus (EBV) infection has been considered trigger of various autoimmune diseases, including systemic sclerosis (SSc). The aim of the current study was to assess ab reactivity against EBV viral capsid antigens (VCA), early antigens (EA) and EBNA-1 in SSc, and investigate their clinical relevance.</a:t>
            </a:r>
            <a:endParaRPr lang="el-GR" altLang="el-GR" sz="800">
              <a:latin typeface="Arial" charset="0"/>
            </a:endParaRPr>
          </a:p>
        </p:txBody>
      </p:sp>
      <p:sp>
        <p:nvSpPr>
          <p:cNvPr id="13315" name="TextBox 3"/>
          <p:cNvSpPr txBox="1">
            <a:spLocks noChangeArrowheads="1"/>
          </p:cNvSpPr>
          <p:nvPr/>
        </p:nvSpPr>
        <p:spPr bwMode="auto">
          <a:xfrm>
            <a:off x="76200" y="2149475"/>
            <a:ext cx="4419600" cy="708025"/>
          </a:xfrm>
          <a:prstGeom prst="rect">
            <a:avLst/>
          </a:prstGeom>
          <a:noFill/>
          <a:ln w="9525">
            <a:noFill/>
            <a:miter lim="800000"/>
            <a:headEnd/>
            <a:tailEnd/>
          </a:ln>
        </p:spPr>
        <p:txBody>
          <a:bodyPr>
            <a:spAutoFit/>
          </a:bodyPr>
          <a:lstStyle/>
          <a:p>
            <a:pPr algn="just"/>
            <a:r>
              <a:rPr lang="en-US" altLang="el-GR" sz="800" b="1" u="sng">
                <a:latin typeface="Arial" charset="0"/>
              </a:rPr>
              <a:t>Materials-Methods</a:t>
            </a:r>
          </a:p>
          <a:p>
            <a:pPr algn="just"/>
            <a:r>
              <a:rPr lang="en-US" altLang="el-GR" sz="800">
                <a:latin typeface="Arial" charset="0"/>
              </a:rPr>
              <a:t>Sera from 59 SSc patients, including 31 diffuse SSc (dcSSc) and 28 limited SSc (lcSSc), 43 matched multiple sclerosis (MS) as controls and 32 matched healthy controls (HC) were tested for IgG anti-EBV VCA, EA and EBNA-1 abs by immunoblotting, using EBV whole SDS extract as antigen substrate.</a:t>
            </a:r>
            <a:endParaRPr lang="el-GR" altLang="el-GR" sz="800">
              <a:latin typeface="Arial" charset="0"/>
            </a:endParaRPr>
          </a:p>
        </p:txBody>
      </p:sp>
      <p:sp>
        <p:nvSpPr>
          <p:cNvPr id="13316" name="TextBox 3"/>
          <p:cNvSpPr txBox="1">
            <a:spLocks noChangeArrowheads="1"/>
          </p:cNvSpPr>
          <p:nvPr/>
        </p:nvSpPr>
        <p:spPr bwMode="auto">
          <a:xfrm>
            <a:off x="76200" y="2889250"/>
            <a:ext cx="2222500" cy="1323975"/>
          </a:xfrm>
          <a:prstGeom prst="rect">
            <a:avLst/>
          </a:prstGeom>
          <a:noFill/>
          <a:ln w="9525">
            <a:noFill/>
            <a:miter lim="800000"/>
            <a:headEnd/>
            <a:tailEnd/>
          </a:ln>
        </p:spPr>
        <p:txBody>
          <a:bodyPr>
            <a:spAutoFit/>
          </a:bodyPr>
          <a:lstStyle/>
          <a:p>
            <a:pPr algn="just"/>
            <a:r>
              <a:rPr lang="en-US" altLang="el-GR" sz="800" b="1" u="sng">
                <a:latin typeface="Arial" charset="0"/>
              </a:rPr>
              <a:t>Results (1)</a:t>
            </a:r>
          </a:p>
          <a:p>
            <a:pPr algn="just"/>
            <a:r>
              <a:rPr lang="en-US" altLang="el-GR" sz="800">
                <a:latin typeface="Arial" charset="0"/>
              </a:rPr>
              <a:t>Percentages of EA and EBNA-1 reactivities were significantly higher in SSc patients compared to HC (p=0.001 and p=0.012, respectively, Figure 1), but were comparable between SSc and MS. These differences remained when SSc was divided in dcSSc and lcSSc. VCA positivity was comparable between SSc or its two subgroups and MS or HCs.  </a:t>
            </a:r>
            <a:endParaRPr lang="el-GR" altLang="el-GR" sz="800">
              <a:latin typeface="Arial" charset="0"/>
            </a:endParaRPr>
          </a:p>
        </p:txBody>
      </p:sp>
      <p:sp>
        <p:nvSpPr>
          <p:cNvPr id="13317" name="TextBox 3"/>
          <p:cNvSpPr txBox="1">
            <a:spLocks noChangeArrowheads="1"/>
          </p:cNvSpPr>
          <p:nvPr/>
        </p:nvSpPr>
        <p:spPr bwMode="auto">
          <a:xfrm>
            <a:off x="4648200" y="4400550"/>
            <a:ext cx="4343400" cy="708025"/>
          </a:xfrm>
          <a:prstGeom prst="rect">
            <a:avLst/>
          </a:prstGeom>
          <a:noFill/>
          <a:ln w="9525">
            <a:noFill/>
            <a:miter lim="800000"/>
            <a:headEnd/>
            <a:tailEnd/>
          </a:ln>
        </p:spPr>
        <p:txBody>
          <a:bodyPr>
            <a:spAutoFit/>
          </a:bodyPr>
          <a:lstStyle/>
          <a:p>
            <a:pPr algn="just"/>
            <a:r>
              <a:rPr lang="en-US" altLang="el-GR" sz="800" b="1" u="sng">
                <a:latin typeface="Arial" charset="0"/>
              </a:rPr>
              <a:t>Conclusions</a:t>
            </a:r>
          </a:p>
          <a:p>
            <a:pPr algn="just"/>
            <a:r>
              <a:rPr lang="en-US" altLang="el-GR" sz="800">
                <a:latin typeface="Arial" charset="0"/>
              </a:rPr>
              <a:t>Antibodies against EBV appear to be more frequent in SSc than in healthy controls, and equally prevalent with MS, a disease known to be associated with anti-EBV antibody responses and a known risk factor for MS. Whether an EBV-specific response is also an initiating trigger of SSc remains to be investigated.</a:t>
            </a:r>
            <a:endParaRPr lang="el-GR" altLang="el-GR" sz="800">
              <a:latin typeface="Arial" charset="0"/>
            </a:endParaRPr>
          </a:p>
        </p:txBody>
      </p:sp>
      <p:sp>
        <p:nvSpPr>
          <p:cNvPr id="13318" name="TextBox 3"/>
          <p:cNvSpPr txBox="1">
            <a:spLocks noChangeArrowheads="1"/>
          </p:cNvSpPr>
          <p:nvPr/>
        </p:nvSpPr>
        <p:spPr bwMode="auto">
          <a:xfrm>
            <a:off x="4648200" y="1276350"/>
            <a:ext cx="4419600" cy="830263"/>
          </a:xfrm>
          <a:prstGeom prst="rect">
            <a:avLst/>
          </a:prstGeom>
          <a:noFill/>
          <a:ln w="9525">
            <a:noFill/>
            <a:miter lim="800000"/>
            <a:headEnd/>
            <a:tailEnd/>
          </a:ln>
        </p:spPr>
        <p:txBody>
          <a:bodyPr>
            <a:spAutoFit/>
          </a:bodyPr>
          <a:lstStyle/>
          <a:p>
            <a:pPr algn="just"/>
            <a:r>
              <a:rPr lang="en-US" altLang="el-GR" sz="800" b="1" u="sng">
                <a:latin typeface="Arial" charset="0"/>
              </a:rPr>
              <a:t>Results (2)</a:t>
            </a:r>
          </a:p>
          <a:p>
            <a:pPr algn="just"/>
            <a:r>
              <a:rPr lang="en-US" altLang="el-GR" sz="800">
                <a:latin typeface="Arial" charset="0"/>
              </a:rPr>
              <a:t>Also, triple positivity for all three antigen categories was observed more frequently in SSc, dcSSc and lcSSc compared to HCs (p=0.001, p=0.004 and p=0.001, respectively, Figure 2). Anti- EA was present more frequently in SSc patients with calcinosis compared to those without (p=0.014) and tended to be more frequent in patients with pulmonary fibrosis compared to those without (p=0.071).</a:t>
            </a:r>
            <a:endParaRPr lang="el-GR" altLang="el-GR" sz="800">
              <a:latin typeface="Arial" charset="0"/>
            </a:endParaRPr>
          </a:p>
        </p:txBody>
      </p:sp>
      <p:pic>
        <p:nvPicPr>
          <p:cNvPr id="13319" name="Εικόνα 3"/>
          <p:cNvPicPr>
            <a:picLocks noChangeAspect="1"/>
          </p:cNvPicPr>
          <p:nvPr/>
        </p:nvPicPr>
        <p:blipFill>
          <a:blip r:embed="rId2"/>
          <a:srcRect/>
          <a:stretch>
            <a:fillRect/>
          </a:stretch>
        </p:blipFill>
        <p:spPr bwMode="auto">
          <a:xfrm>
            <a:off x="2286000" y="2889250"/>
            <a:ext cx="2127250" cy="2197100"/>
          </a:xfrm>
          <a:prstGeom prst="rect">
            <a:avLst/>
          </a:prstGeom>
          <a:noFill/>
          <a:ln w="9525">
            <a:noFill/>
            <a:miter lim="800000"/>
            <a:headEnd/>
            <a:tailEnd/>
          </a:ln>
        </p:spPr>
      </p:pic>
      <p:pic>
        <p:nvPicPr>
          <p:cNvPr id="13320" name="Εικόνα 4"/>
          <p:cNvPicPr>
            <a:picLocks noChangeAspect="1"/>
          </p:cNvPicPr>
          <p:nvPr/>
        </p:nvPicPr>
        <p:blipFill>
          <a:blip r:embed="rId3"/>
          <a:srcRect/>
          <a:stretch>
            <a:fillRect/>
          </a:stretch>
        </p:blipFill>
        <p:spPr bwMode="auto">
          <a:xfrm>
            <a:off x="5381625" y="2232025"/>
            <a:ext cx="2171700" cy="1757363"/>
          </a:xfrm>
          <a:prstGeom prst="rect">
            <a:avLst/>
          </a:prstGeom>
          <a:noFill/>
          <a:ln w="9525">
            <a:noFill/>
            <a:miter lim="800000"/>
            <a:headEnd/>
            <a:tailEnd/>
          </a:ln>
        </p:spPr>
      </p:pic>
      <p:sp>
        <p:nvSpPr>
          <p:cNvPr id="13321" name="TextBox 5"/>
          <p:cNvSpPr txBox="1">
            <a:spLocks noChangeArrowheads="1"/>
          </p:cNvSpPr>
          <p:nvPr/>
        </p:nvSpPr>
        <p:spPr bwMode="auto">
          <a:xfrm>
            <a:off x="2362200" y="3943350"/>
            <a:ext cx="963613" cy="1108075"/>
          </a:xfrm>
          <a:prstGeom prst="rect">
            <a:avLst/>
          </a:prstGeom>
          <a:noFill/>
          <a:ln w="9525">
            <a:noFill/>
            <a:miter lim="800000"/>
            <a:headEnd/>
            <a:tailEnd/>
          </a:ln>
        </p:spPr>
        <p:txBody>
          <a:bodyPr>
            <a:spAutoFit/>
          </a:bodyPr>
          <a:lstStyle/>
          <a:p>
            <a:pPr algn="just" eaLnBrk="0" hangingPunct="0"/>
            <a:r>
              <a:rPr lang="en-US" sz="600" b="1">
                <a:latin typeface="Arial" charset="0"/>
              </a:rPr>
              <a:t>Figure 1: </a:t>
            </a:r>
            <a:r>
              <a:rPr lang="en-US" sz="600">
                <a:latin typeface="Arial" charset="0"/>
              </a:rPr>
              <a:t>Anti-VCA, anti-EA and anti-EBNA EBV antibodies frequencies by immunoblotting in patients with SSc (n=59), subgrouped in dcSSc (n=31) and lcSSc (n=28), and healthy HCs (n=32). *, </a:t>
            </a:r>
            <a:r>
              <a:rPr lang="en-US" sz="600" i="1">
                <a:latin typeface="Arial" charset="0"/>
              </a:rPr>
              <a:t>p&lt;0.05</a:t>
            </a:r>
            <a:r>
              <a:rPr lang="en-US" sz="600">
                <a:latin typeface="Arial" charset="0"/>
              </a:rPr>
              <a:t>. **, </a:t>
            </a:r>
            <a:r>
              <a:rPr lang="en-US" sz="600" i="1">
                <a:latin typeface="Arial" charset="0"/>
              </a:rPr>
              <a:t>p</a:t>
            </a:r>
            <a:r>
              <a:rPr lang="en-US" sz="600">
                <a:latin typeface="Arial" charset="0"/>
              </a:rPr>
              <a:t>&lt;0.01. </a:t>
            </a:r>
            <a:endParaRPr lang="el-GR" sz="1400">
              <a:latin typeface="Arial" charset="0"/>
            </a:endParaRPr>
          </a:p>
        </p:txBody>
      </p:sp>
      <p:sp>
        <p:nvSpPr>
          <p:cNvPr id="13322" name="TextBox 21"/>
          <p:cNvSpPr txBox="1">
            <a:spLocks noChangeArrowheads="1"/>
          </p:cNvSpPr>
          <p:nvPr/>
        </p:nvSpPr>
        <p:spPr bwMode="auto">
          <a:xfrm>
            <a:off x="7708900" y="2684463"/>
            <a:ext cx="901700" cy="923925"/>
          </a:xfrm>
          <a:prstGeom prst="rect">
            <a:avLst/>
          </a:prstGeom>
          <a:noFill/>
          <a:ln w="9525">
            <a:noFill/>
            <a:miter lim="800000"/>
            <a:headEnd/>
            <a:tailEnd/>
          </a:ln>
        </p:spPr>
        <p:txBody>
          <a:bodyPr>
            <a:spAutoFit/>
          </a:bodyPr>
          <a:lstStyle/>
          <a:p>
            <a:pPr algn="just" eaLnBrk="0" hangingPunct="0"/>
            <a:r>
              <a:rPr lang="en-US" sz="600" b="1">
                <a:latin typeface="Arial" charset="0"/>
              </a:rPr>
              <a:t>Figure 2: </a:t>
            </a:r>
            <a:r>
              <a:rPr lang="en-US" sz="600">
                <a:latin typeface="Arial" charset="0"/>
              </a:rPr>
              <a:t>Venn charts  illustrating anti-VCA, anti-EA and anti-EBNA triple positivity in patients with SSc, subgrouped in dcSSc and lcSSc, and HCs.</a:t>
            </a:r>
            <a:endParaRPr lang="el-GR" sz="1400">
              <a:latin typeface="Arial" charset="0"/>
            </a:endParaRPr>
          </a:p>
        </p:txBody>
      </p:sp>
      <p:graphicFrame>
        <p:nvGraphicFramePr>
          <p:cNvPr id="23" name="Πίνακας 22"/>
          <p:cNvGraphicFramePr>
            <a:graphicFrameLocks noGrp="1"/>
          </p:cNvGraphicFramePr>
          <p:nvPr/>
        </p:nvGraphicFramePr>
        <p:xfrm>
          <a:off x="5238750" y="3989388"/>
          <a:ext cx="2457550" cy="334568"/>
        </p:xfrm>
        <a:graphic>
          <a:graphicData uri="http://schemas.openxmlformats.org/drawingml/2006/table">
            <a:tbl>
              <a:tblPr firstRow="1" bandRow="1">
                <a:tableStyleId>{5940675A-B579-460E-94D1-54222C63F5DA}</a:tableStyleId>
              </a:tblPr>
              <a:tblGrid>
                <a:gridCol w="661574">
                  <a:extLst>
                    <a:ext uri="{9D8B030D-6E8A-4147-A177-3AD203B41FA5}"/>
                  </a:extLst>
                </a:gridCol>
                <a:gridCol w="345174">
                  <a:extLst>
                    <a:ext uri="{9D8B030D-6E8A-4147-A177-3AD203B41FA5}"/>
                  </a:extLst>
                </a:gridCol>
                <a:gridCol w="361352">
                  <a:extLst>
                    <a:ext uri="{9D8B030D-6E8A-4147-A177-3AD203B41FA5}"/>
                  </a:extLst>
                </a:gridCol>
                <a:gridCol w="312817">
                  <a:extLst>
                    <a:ext uri="{9D8B030D-6E8A-4147-A177-3AD203B41FA5}"/>
                  </a:extLst>
                </a:gridCol>
                <a:gridCol w="377531">
                  <a:extLst>
                    <a:ext uri="{9D8B030D-6E8A-4147-A177-3AD203B41FA5}"/>
                  </a:extLst>
                </a:gridCol>
                <a:gridCol w="399102">
                  <a:extLst>
                    <a:ext uri="{9D8B030D-6E8A-4147-A177-3AD203B41FA5}"/>
                  </a:extLst>
                </a:gridCol>
              </a:tblGrid>
              <a:tr h="166660">
                <a:tc>
                  <a:txBody>
                    <a:bodyPr/>
                    <a:lstStyle/>
                    <a:p>
                      <a:endParaRPr lang="el-GR" sz="700" dirty="0">
                        <a:latin typeface="PF Handbook Pro" panose="02000506090000020004" pitchFamily="2" charset="0"/>
                      </a:endParaRPr>
                    </a:p>
                  </a:txBody>
                  <a:tcPr marL="60604" marR="60604" marT="30302" marB="303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smtClean="0">
                          <a:latin typeface="PF Handbook Pro" panose="02000506090000020004" pitchFamily="2" charset="0"/>
                        </a:rPr>
                        <a:t>SSc</a:t>
                      </a:r>
                      <a:endParaRPr lang="el-GR" sz="700" dirty="0" smtClean="0">
                        <a:latin typeface="PF Handbook Pro" panose="02000506090000020004" pitchFamily="2" charset="0"/>
                      </a:endParaRPr>
                    </a:p>
                  </a:txBody>
                  <a:tcPr marL="60604" marR="60604" marT="30302" marB="303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smtClean="0">
                          <a:latin typeface="PF Handbook Pro" panose="02000506090000020004" pitchFamily="2" charset="0"/>
                        </a:rPr>
                        <a:t>dcSSc</a:t>
                      </a:r>
                      <a:endParaRPr lang="el-GR" sz="700" dirty="0" smtClean="0">
                        <a:latin typeface="PF Handbook Pro" panose="02000506090000020004" pitchFamily="2" charset="0"/>
                      </a:endParaRPr>
                    </a:p>
                  </a:txBody>
                  <a:tcPr marL="60604" marR="60604" marT="30302" marB="303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smtClean="0">
                          <a:latin typeface="PF Handbook Pro" panose="02000506090000020004" pitchFamily="2" charset="0"/>
                        </a:rPr>
                        <a:t>lcSSc</a:t>
                      </a:r>
                      <a:endParaRPr lang="el-GR" sz="700" dirty="0" smtClean="0">
                        <a:latin typeface="PF Handbook Pro" panose="02000506090000020004" pitchFamily="2" charset="0"/>
                      </a:endParaRPr>
                    </a:p>
                  </a:txBody>
                  <a:tcPr marL="60604" marR="60604" marT="30302" marB="303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smtClean="0">
                          <a:latin typeface="PF Handbook Pro" panose="02000506090000020004" pitchFamily="2" charset="0"/>
                        </a:rPr>
                        <a:t>HC</a:t>
                      </a:r>
                      <a:endParaRPr lang="el-GR" sz="700" dirty="0" smtClean="0">
                        <a:latin typeface="PF Handbook Pro" panose="02000506090000020004" pitchFamily="2" charset="0"/>
                      </a:endParaRPr>
                    </a:p>
                  </a:txBody>
                  <a:tcPr marL="60604" marR="60604" marT="30302" marB="303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i="1" dirty="0" smtClean="0">
                          <a:latin typeface="PF Handbook Pro" panose="02000506090000020004" pitchFamily="2" charset="0"/>
                        </a:rPr>
                        <a:t>p</a:t>
                      </a:r>
                      <a:r>
                        <a:rPr lang="en-US" sz="700" i="0" dirty="0" smtClean="0">
                          <a:latin typeface="PF Handbook Pro" panose="02000506090000020004" pitchFamily="2" charset="0"/>
                        </a:rPr>
                        <a:t> </a:t>
                      </a:r>
                      <a:r>
                        <a:rPr lang="en-US" sz="700" i="0" baseline="-25000" dirty="0" smtClean="0">
                          <a:latin typeface="PF Handbook Pro" panose="02000506090000020004" pitchFamily="2" charset="0"/>
                        </a:rPr>
                        <a:t>SSc </a:t>
                      </a:r>
                      <a:r>
                        <a:rPr lang="en-US" sz="700" i="1" baseline="-25000" dirty="0" smtClean="0">
                          <a:latin typeface="PF Handbook Pro" panose="02000506090000020004" pitchFamily="2" charset="0"/>
                        </a:rPr>
                        <a:t>vs</a:t>
                      </a:r>
                      <a:r>
                        <a:rPr lang="en-US" sz="700" i="0" baseline="-25000" dirty="0" smtClean="0">
                          <a:latin typeface="PF Handbook Pro" panose="02000506090000020004" pitchFamily="2" charset="0"/>
                        </a:rPr>
                        <a:t> HC</a:t>
                      </a:r>
                      <a:endParaRPr lang="el-GR" sz="700" i="1" baseline="-25000" dirty="0" smtClean="0">
                        <a:latin typeface="PF Handbook Pro" panose="02000506090000020004" pitchFamily="2" charset="0"/>
                      </a:endParaRPr>
                    </a:p>
                  </a:txBody>
                  <a:tcPr marL="60604" marR="60604" marT="30302" marB="30302"/>
                </a:tc>
                <a:extLst>
                  <a:ext uri="{0D108BD9-81ED-4DB2-BD59-A6C34878D82A}"/>
                </a:extLst>
              </a:tr>
              <a:tr h="166660">
                <a:tc>
                  <a:txBody>
                    <a:bodyPr/>
                    <a:lstStyle/>
                    <a:p>
                      <a:r>
                        <a:rPr lang="en-US" sz="700" dirty="0" smtClean="0">
                          <a:latin typeface="PF Handbook Pro" panose="02000506090000020004" pitchFamily="2" charset="0"/>
                        </a:rPr>
                        <a:t>Triple</a:t>
                      </a:r>
                      <a:r>
                        <a:rPr lang="en-US" sz="700" baseline="0" dirty="0" smtClean="0">
                          <a:latin typeface="PF Handbook Pro" panose="02000506090000020004" pitchFamily="2" charset="0"/>
                        </a:rPr>
                        <a:t> positivity</a:t>
                      </a:r>
                      <a:endParaRPr lang="el-GR" sz="700" dirty="0">
                        <a:latin typeface="PF Handbook Pro" panose="02000506090000020004" pitchFamily="2" charset="0"/>
                      </a:endParaRPr>
                    </a:p>
                  </a:txBody>
                  <a:tcPr marL="60604" marR="60604" marT="30302" marB="30302"/>
                </a:tc>
                <a:tc>
                  <a:txBody>
                    <a:bodyPr/>
                    <a:lstStyle/>
                    <a:p>
                      <a:r>
                        <a:rPr lang="en-US" sz="700" dirty="0" smtClean="0">
                          <a:latin typeface="PF Handbook Pro" panose="02000506090000020004" pitchFamily="2" charset="0"/>
                        </a:rPr>
                        <a:t>32.2%</a:t>
                      </a:r>
                      <a:endParaRPr lang="el-GR" sz="700" dirty="0">
                        <a:latin typeface="PF Handbook Pro" panose="02000506090000020004" pitchFamily="2" charset="0"/>
                      </a:endParaRPr>
                    </a:p>
                  </a:txBody>
                  <a:tcPr marL="60604" marR="60604" marT="30302" marB="30302"/>
                </a:tc>
                <a:tc>
                  <a:txBody>
                    <a:bodyPr/>
                    <a:lstStyle/>
                    <a:p>
                      <a:r>
                        <a:rPr lang="en-US" sz="700" dirty="0" smtClean="0">
                          <a:latin typeface="PF Handbook Pro" panose="02000506090000020004" pitchFamily="2" charset="0"/>
                        </a:rPr>
                        <a:t>29%</a:t>
                      </a:r>
                      <a:endParaRPr lang="el-GR" sz="700" dirty="0">
                        <a:latin typeface="PF Handbook Pro" panose="02000506090000020004" pitchFamily="2" charset="0"/>
                      </a:endParaRPr>
                    </a:p>
                  </a:txBody>
                  <a:tcPr marL="60604" marR="60604" marT="30302" marB="30302"/>
                </a:tc>
                <a:tc>
                  <a:txBody>
                    <a:bodyPr/>
                    <a:lstStyle/>
                    <a:p>
                      <a:r>
                        <a:rPr lang="en-US" sz="700" dirty="0" smtClean="0">
                          <a:latin typeface="PF Handbook Pro" panose="02000506090000020004" pitchFamily="2" charset="0"/>
                        </a:rPr>
                        <a:t>35.7</a:t>
                      </a:r>
                      <a:endParaRPr lang="el-GR" sz="700" dirty="0">
                        <a:latin typeface="PF Handbook Pro" panose="02000506090000020004" pitchFamily="2" charset="0"/>
                      </a:endParaRPr>
                    </a:p>
                  </a:txBody>
                  <a:tcPr marL="60604" marR="60604" marT="30302" marB="30302"/>
                </a:tc>
                <a:tc>
                  <a:txBody>
                    <a:bodyPr/>
                    <a:lstStyle/>
                    <a:p>
                      <a:r>
                        <a:rPr lang="en-US" sz="700" dirty="0" smtClean="0">
                          <a:latin typeface="PF Handbook Pro" panose="02000506090000020004" pitchFamily="2" charset="0"/>
                        </a:rPr>
                        <a:t>3.1%</a:t>
                      </a:r>
                      <a:endParaRPr lang="el-GR" sz="700" dirty="0">
                        <a:latin typeface="PF Handbook Pro" panose="02000506090000020004" pitchFamily="2" charset="0"/>
                      </a:endParaRPr>
                    </a:p>
                  </a:txBody>
                  <a:tcPr marL="60604" marR="60604" marT="30302" marB="30302"/>
                </a:tc>
                <a:tc>
                  <a:txBody>
                    <a:bodyPr/>
                    <a:lstStyle/>
                    <a:p>
                      <a:r>
                        <a:rPr lang="en-US" sz="700" dirty="0" smtClean="0">
                          <a:latin typeface="PF Handbook Pro" panose="02000506090000020004" pitchFamily="2" charset="0"/>
                        </a:rPr>
                        <a:t>&lt;0.01</a:t>
                      </a:r>
                      <a:endParaRPr lang="el-GR" sz="700" dirty="0">
                        <a:latin typeface="PF Handbook Pro" panose="02000506090000020004" pitchFamily="2" charset="0"/>
                      </a:endParaRPr>
                    </a:p>
                  </a:txBody>
                  <a:tcPr marL="60604" marR="60604" marT="30302" marB="30302"/>
                </a:tc>
                <a:extLst>
                  <a:ext uri="{0D108BD9-81ED-4DB2-BD59-A6C34878D82A}"/>
                </a:extLst>
              </a:tr>
            </a:tbl>
          </a:graphicData>
        </a:graphic>
      </p:graphicFrame>
      <p:grpSp>
        <p:nvGrpSpPr>
          <p:cNvPr id="13346" name="Ομάδα 1"/>
          <p:cNvGrpSpPr>
            <a:grpSpLocks/>
          </p:cNvGrpSpPr>
          <p:nvPr/>
        </p:nvGrpSpPr>
        <p:grpSpPr bwMode="auto">
          <a:xfrm>
            <a:off x="374650" y="50800"/>
            <a:ext cx="539750" cy="1149350"/>
            <a:chOff x="374400" y="50930"/>
            <a:chExt cx="540000" cy="1149220"/>
          </a:xfrm>
        </p:grpSpPr>
        <p:pic>
          <p:nvPicPr>
            <p:cNvPr id="13348" name="Εικόνα 82"/>
            <p:cNvPicPr>
              <a:picLocks noChangeAspect="1"/>
            </p:cNvPicPr>
            <p:nvPr/>
          </p:nvPicPr>
          <p:blipFill>
            <a:blip r:embed="rId4"/>
            <a:srcRect/>
            <a:stretch>
              <a:fillRect/>
            </a:stretch>
          </p:blipFill>
          <p:spPr bwMode="auto">
            <a:xfrm>
              <a:off x="374400" y="660531"/>
              <a:ext cx="540000" cy="539619"/>
            </a:xfrm>
            <a:prstGeom prst="rect">
              <a:avLst/>
            </a:prstGeom>
            <a:noFill/>
            <a:ln w="9525">
              <a:noFill/>
              <a:miter lim="800000"/>
              <a:headEnd/>
              <a:tailEnd/>
            </a:ln>
          </p:spPr>
        </p:pic>
        <p:pic>
          <p:nvPicPr>
            <p:cNvPr id="13349" name="Εικόνα 84"/>
            <p:cNvPicPr>
              <a:picLocks noChangeAspect="1"/>
            </p:cNvPicPr>
            <p:nvPr/>
          </p:nvPicPr>
          <p:blipFill>
            <a:blip r:embed="rId5"/>
            <a:srcRect/>
            <a:stretch>
              <a:fillRect/>
            </a:stretch>
          </p:blipFill>
          <p:spPr bwMode="auto">
            <a:xfrm>
              <a:off x="374400" y="50930"/>
              <a:ext cx="540000" cy="539620"/>
            </a:xfrm>
            <a:prstGeom prst="rect">
              <a:avLst/>
            </a:prstGeom>
            <a:noFill/>
            <a:ln w="9525">
              <a:noFill/>
              <a:miter lim="800000"/>
              <a:headEnd/>
              <a:tailEnd/>
            </a:ln>
          </p:spPr>
        </p:pic>
      </p:grpSp>
      <p:pic>
        <p:nvPicPr>
          <p:cNvPr id="13347" name="Εικόνα 6"/>
          <p:cNvPicPr>
            <a:picLocks noChangeAspect="1"/>
          </p:cNvPicPr>
          <p:nvPr/>
        </p:nvPicPr>
        <p:blipFill>
          <a:blip r:embed="rId6"/>
          <a:srcRect/>
          <a:stretch>
            <a:fillRect/>
          </a:stretch>
        </p:blipFill>
        <p:spPr bwMode="auto">
          <a:xfrm>
            <a:off x="7864475" y="392113"/>
            <a:ext cx="1114425" cy="466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TM10001115[[fn=Δέμα]]</Template>
  <TotalTime>213</TotalTime>
  <Words>524</Words>
  <Application>Microsoft Office PowerPoint</Application>
  <PresentationFormat>Προβολή στην οθόνη (16:9)</PresentationFormat>
  <Paragraphs>30</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Office Theme</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dc:creator>
  <cp:lastModifiedBy>LAZAROS-PC</cp:lastModifiedBy>
  <cp:revision>41</cp:revision>
  <dcterms:created xsi:type="dcterms:W3CDTF">2014-05-15T06:23:53Z</dcterms:created>
  <dcterms:modified xsi:type="dcterms:W3CDTF">2022-09-06T11:15:39Z</dcterms:modified>
</cp:coreProperties>
</file>