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sldIdLst>
    <p:sldId id="259" r:id="rId2"/>
    <p:sldId id="260" r:id="rId3"/>
    <p:sldId id="26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27"/>
  </p:normalViewPr>
  <p:slideViewPr>
    <p:cSldViewPr snapToGrid="0">
      <p:cViewPr varScale="1">
        <p:scale>
          <a:sx n="113" d="100"/>
          <a:sy n="11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AA76-15D4-FD1B-7533-ECDCDDB9CB5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9654B98-0AC9-FF9A-B449-0B172890B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97EEE9-EBF9-9AB0-19BC-8A5011DA5818}"/>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5" name="Footer Placeholder 4">
            <a:extLst>
              <a:ext uri="{FF2B5EF4-FFF2-40B4-BE49-F238E27FC236}">
                <a16:creationId xmlns:a16="http://schemas.microsoft.com/office/drawing/2014/main" id="{7CF72D52-4C38-5204-7EB9-1FD8DB9D1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2523E-7708-F5DD-99FD-AD9F38C678F2}"/>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105136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A8CB-8815-A266-31D8-C5DC5923BF1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E8588E-B75D-2DA2-A8FF-92E058B1892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694F43-6058-6036-5A75-61F6AD2A7451}"/>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5" name="Footer Placeholder 4">
            <a:extLst>
              <a:ext uri="{FF2B5EF4-FFF2-40B4-BE49-F238E27FC236}">
                <a16:creationId xmlns:a16="http://schemas.microsoft.com/office/drawing/2014/main" id="{7B5F413C-8CBF-5420-EB1F-AF13E3D6C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D2DE8-0729-3522-717F-57333B476CE8}"/>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83348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D01192-96D0-6A56-D1D8-40F1ED303EC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1C08379-577A-B17B-33BD-3F7242962F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5D5ECA-E47A-169F-0B79-E56BEE269F3D}"/>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5" name="Footer Placeholder 4">
            <a:extLst>
              <a:ext uri="{FF2B5EF4-FFF2-40B4-BE49-F238E27FC236}">
                <a16:creationId xmlns:a16="http://schemas.microsoft.com/office/drawing/2014/main" id="{200CD648-8852-6F5B-AB1A-B8FB5593A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E5027-69CB-477F-1773-A651BB3AE94C}"/>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249177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1D88-D520-77B9-C159-C3E55ACEF6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2C67BF-24D0-72BC-D108-F6E6A5FE31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0281F1-5F63-73C4-91A2-37B9AABF2923}"/>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5" name="Footer Placeholder 4">
            <a:extLst>
              <a:ext uri="{FF2B5EF4-FFF2-40B4-BE49-F238E27FC236}">
                <a16:creationId xmlns:a16="http://schemas.microsoft.com/office/drawing/2014/main" id="{6C882561-9AFB-6B3D-95AB-1E6A6E723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F378F-1A82-3366-EC10-807D4E39DC19}"/>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112652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9F0F-3DFB-C2B1-1CE2-9ADD90932B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553578C-6415-EBA7-25A8-36C61BCBA7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755A57-8F95-33FA-35E5-DF1327260229}"/>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5" name="Footer Placeholder 4">
            <a:extLst>
              <a:ext uri="{FF2B5EF4-FFF2-40B4-BE49-F238E27FC236}">
                <a16:creationId xmlns:a16="http://schemas.microsoft.com/office/drawing/2014/main" id="{D2546E25-506A-3177-5719-845C5BCC8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8CBFD-9497-CB31-5889-007276F58A21}"/>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426316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DBDD-5CDE-E050-1393-00FAB2F13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21D320-DCF9-81D6-1D96-2EA20B38F7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882FF48-4E64-2329-46BE-AFD7E1C6D57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3000857-5205-C07B-0358-5D9AEC74A04F}"/>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6" name="Footer Placeholder 5">
            <a:extLst>
              <a:ext uri="{FF2B5EF4-FFF2-40B4-BE49-F238E27FC236}">
                <a16:creationId xmlns:a16="http://schemas.microsoft.com/office/drawing/2014/main" id="{8CB722D9-7506-69DB-D8CD-D9B49321B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E2B1D-62AF-9D45-4F30-B7079F339E02}"/>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104199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A063-3DB3-623A-7F89-0379B7AD435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FCB103-419F-B49A-5E33-A7AE0EE70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2CE89F-CD1E-2E8B-8EBB-F44D13998E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9302FE-B605-F78E-386F-7A70AF646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662C3E-96DB-39F1-E420-F2EA50A81F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49B9B05-9499-3B73-35CC-918AA0F073CD}"/>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8" name="Footer Placeholder 7">
            <a:extLst>
              <a:ext uri="{FF2B5EF4-FFF2-40B4-BE49-F238E27FC236}">
                <a16:creationId xmlns:a16="http://schemas.microsoft.com/office/drawing/2014/main" id="{CB7C3346-9136-D049-CFB9-12350EFBD3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A67559-581B-973A-980F-D53CB18BA10F}"/>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161430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4059-D09F-7281-77CE-45F5277F3A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FD88E06-A078-2615-29AD-27EB31976B4F}"/>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4" name="Footer Placeholder 3">
            <a:extLst>
              <a:ext uri="{FF2B5EF4-FFF2-40B4-BE49-F238E27FC236}">
                <a16:creationId xmlns:a16="http://schemas.microsoft.com/office/drawing/2014/main" id="{AC8C4291-1AD8-F7E8-3939-61A703369D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E5C5A0-C284-F06F-EC23-29E0D1B27889}"/>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259176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E6285-8C80-16E0-7797-8E68CCC35B57}"/>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3" name="Footer Placeholder 2">
            <a:extLst>
              <a:ext uri="{FF2B5EF4-FFF2-40B4-BE49-F238E27FC236}">
                <a16:creationId xmlns:a16="http://schemas.microsoft.com/office/drawing/2014/main" id="{77B42DCF-D13E-368F-BCBD-3CA2234C2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614A14-F2EB-0799-9B5E-E5597D134C95}"/>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65042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EEDF-3FCD-3B38-E1BD-191559BC55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69DD51-4283-7E50-6F58-016346A34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A02634-AE27-1758-76E7-494F4E11C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6BF1ED-FD9F-39D5-97C4-DADF1BA78ADD}"/>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6" name="Footer Placeholder 5">
            <a:extLst>
              <a:ext uri="{FF2B5EF4-FFF2-40B4-BE49-F238E27FC236}">
                <a16:creationId xmlns:a16="http://schemas.microsoft.com/office/drawing/2014/main" id="{22F25848-9671-9B68-86F5-AC15D26D6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6F2F2-E9C7-4CCE-FD59-166C1D9F16E1}"/>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182932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3DFC-BCD1-D72A-0028-0D0E85C155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98D6A55-FE3E-8162-EF0E-079FC709B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9D7FFA-00A7-2665-3807-A1B45D3DA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C08178-A89E-603F-31B8-4C8BBEE23E12}"/>
              </a:ext>
            </a:extLst>
          </p:cNvPr>
          <p:cNvSpPr>
            <a:spLocks noGrp="1"/>
          </p:cNvSpPr>
          <p:nvPr>
            <p:ph type="dt" sz="half" idx="10"/>
          </p:nvPr>
        </p:nvSpPr>
        <p:spPr/>
        <p:txBody>
          <a:bodyPr/>
          <a:lstStyle/>
          <a:p>
            <a:fld id="{54742E6C-2D11-5648-A06F-312F67789B56}" type="datetimeFigureOut">
              <a:rPr lang="en-US" smtClean="0"/>
              <a:t>9/7/22</a:t>
            </a:fld>
            <a:endParaRPr lang="en-US"/>
          </a:p>
        </p:txBody>
      </p:sp>
      <p:sp>
        <p:nvSpPr>
          <p:cNvPr id="6" name="Footer Placeholder 5">
            <a:extLst>
              <a:ext uri="{FF2B5EF4-FFF2-40B4-BE49-F238E27FC236}">
                <a16:creationId xmlns:a16="http://schemas.microsoft.com/office/drawing/2014/main" id="{8E498912-FF45-E657-1C81-28259BE62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96D26-180E-D9BE-AC68-1B5DB8E0C10A}"/>
              </a:ext>
            </a:extLst>
          </p:cNvPr>
          <p:cNvSpPr>
            <a:spLocks noGrp="1"/>
          </p:cNvSpPr>
          <p:nvPr>
            <p:ph type="sldNum" sz="quarter" idx="12"/>
          </p:nvPr>
        </p:nvSpPr>
        <p:spPr/>
        <p:txBody>
          <a:bodyPr/>
          <a:lstStyle/>
          <a:p>
            <a:fld id="{13D75E5E-30DC-514B-9C9A-00B39A12D95B}" type="slidenum">
              <a:rPr lang="en-US" smtClean="0"/>
              <a:t>‹#›</a:t>
            </a:fld>
            <a:endParaRPr lang="en-US"/>
          </a:p>
        </p:txBody>
      </p:sp>
    </p:spTree>
    <p:extLst>
      <p:ext uri="{BB962C8B-B14F-4D97-AF65-F5344CB8AC3E}">
        <p14:creationId xmlns:p14="http://schemas.microsoft.com/office/powerpoint/2010/main" val="403386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DF08F-576B-A9FB-9251-37B900430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AEDF8D-BF9F-B435-CD6B-B156B6ACE2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08FBAB-5E36-21EB-EC78-629B73774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42E6C-2D11-5648-A06F-312F67789B56}" type="datetimeFigureOut">
              <a:rPr lang="en-US" smtClean="0"/>
              <a:t>9/7/22</a:t>
            </a:fld>
            <a:endParaRPr lang="en-US"/>
          </a:p>
        </p:txBody>
      </p:sp>
      <p:sp>
        <p:nvSpPr>
          <p:cNvPr id="5" name="Footer Placeholder 4">
            <a:extLst>
              <a:ext uri="{FF2B5EF4-FFF2-40B4-BE49-F238E27FC236}">
                <a16:creationId xmlns:a16="http://schemas.microsoft.com/office/drawing/2014/main" id="{3D3586C5-B12B-D546-EEE5-C3A063BDD5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ABD61-5AE6-676A-FDB1-2609A754A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75E5E-30DC-514B-9C9A-00B39A12D95B}" type="slidenum">
              <a:rPr lang="en-US" smtClean="0"/>
              <a:t>‹#›</a:t>
            </a:fld>
            <a:endParaRPr lang="en-US"/>
          </a:p>
        </p:txBody>
      </p:sp>
    </p:spTree>
    <p:extLst>
      <p:ext uri="{BB962C8B-B14F-4D97-AF65-F5344CB8AC3E}">
        <p14:creationId xmlns:p14="http://schemas.microsoft.com/office/powerpoint/2010/main" val="10601466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useBgFill="1">
        <p:nvSpPr>
          <p:cNvPr id="261" name="Rectangle 260">
            <a:extLst>
              <a:ext uri="{FF2B5EF4-FFF2-40B4-BE49-F238E27FC236}">
                <a16:creationId xmlns:a16="http://schemas.microsoft.com/office/drawing/2014/main" id="{D4002C43-9750-4CF4-AD70-C1A40DE43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0E64B-9DA1-692E-3B12-F79BBA84D407}"/>
              </a:ext>
            </a:extLst>
          </p:cNvPr>
          <p:cNvSpPr>
            <a:spLocks noGrp="1"/>
          </p:cNvSpPr>
          <p:nvPr>
            <p:ph type="title"/>
          </p:nvPr>
        </p:nvSpPr>
        <p:spPr>
          <a:xfrm>
            <a:off x="1252800" y="662399"/>
            <a:ext cx="10153650" cy="1494000"/>
          </a:xfrm>
        </p:spPr>
        <p:txBody>
          <a:bodyPr anchor="t">
            <a:normAutofit/>
          </a:bodyPr>
          <a:lstStyle/>
          <a:p>
            <a:r>
              <a:rPr lang="en-US" sz="2700" b="1" dirty="0">
                <a:solidFill>
                  <a:srgbClr val="FFFFFF"/>
                </a:solidFill>
                <a:latin typeface="+mn-lt"/>
                <a:ea typeface="+mn-ea"/>
                <a:cs typeface="Times New Roman" panose="02020603050405020304" pitchFamily="18" charset="0"/>
              </a:rPr>
              <a:t>Idiopathic Inflammatory Myositis associated to malignancy: a single </a:t>
            </a:r>
            <a:r>
              <a:rPr lang="en-US" sz="2700" b="1" dirty="0" err="1">
                <a:solidFill>
                  <a:srgbClr val="FFFFFF"/>
                </a:solidFill>
                <a:latin typeface="+mn-lt"/>
                <a:ea typeface="+mn-ea"/>
                <a:cs typeface="Times New Roman" panose="02020603050405020304" pitchFamily="18" charset="0"/>
              </a:rPr>
              <a:t>centre</a:t>
            </a:r>
            <a:r>
              <a:rPr lang="en-US" sz="2700" b="1" dirty="0">
                <a:solidFill>
                  <a:srgbClr val="FFFFFF"/>
                </a:solidFill>
                <a:latin typeface="+mn-lt"/>
                <a:ea typeface="+mn-ea"/>
                <a:cs typeface="Times New Roman" panose="02020603050405020304" pitchFamily="18" charset="0"/>
              </a:rPr>
              <a:t> experience (the Larissa experience)</a:t>
            </a:r>
            <a:br>
              <a:rPr lang="en-US" sz="1600" dirty="0">
                <a:solidFill>
                  <a:srgbClr val="FFFFFF"/>
                </a:solidFill>
                <a:latin typeface="+mn-lt"/>
                <a:ea typeface="+mn-ea"/>
                <a:cs typeface="Times New Roman" panose="02020603050405020304" pitchFamily="18" charset="0"/>
              </a:rPr>
            </a:br>
            <a:r>
              <a:rPr lang="en-US" sz="1600" b="1" i="1" dirty="0" err="1">
                <a:solidFill>
                  <a:srgbClr val="FFFFFF"/>
                </a:solidFill>
                <a:latin typeface="+mn-lt"/>
                <a:ea typeface="+mn-ea"/>
                <a:cs typeface="Times New Roman" panose="02020603050405020304" pitchFamily="18" charset="0"/>
              </a:rPr>
              <a:t>V.Syrmou</a:t>
            </a:r>
            <a:r>
              <a:rPr lang="en-US" sz="1600" b="1" i="1" dirty="0">
                <a:solidFill>
                  <a:srgbClr val="FFFFFF"/>
                </a:solidFill>
                <a:latin typeface="+mn-lt"/>
                <a:ea typeface="+mn-ea"/>
                <a:cs typeface="Times New Roman" panose="02020603050405020304" pitchFamily="18" charset="0"/>
              </a:rPr>
              <a:t>, </a:t>
            </a:r>
            <a:r>
              <a:rPr lang="en-US" sz="1600" b="1" i="1" dirty="0" err="1">
                <a:solidFill>
                  <a:srgbClr val="FFFFFF"/>
                </a:solidFill>
                <a:latin typeface="+mn-lt"/>
                <a:ea typeface="+mn-ea"/>
                <a:cs typeface="Times New Roman" panose="02020603050405020304" pitchFamily="18" charset="0"/>
              </a:rPr>
              <a:t>T.Simopoulou</a:t>
            </a:r>
            <a:r>
              <a:rPr lang="en-US" sz="1600" b="1" i="1" dirty="0">
                <a:solidFill>
                  <a:srgbClr val="FFFFFF"/>
                </a:solidFill>
                <a:latin typeface="+mn-lt"/>
                <a:ea typeface="+mn-ea"/>
                <a:cs typeface="Times New Roman" panose="02020603050405020304" pitchFamily="18" charset="0"/>
              </a:rPr>
              <a:t>, </a:t>
            </a:r>
            <a:r>
              <a:rPr lang="en-US" sz="1600" b="1" i="1" dirty="0" err="1">
                <a:solidFill>
                  <a:srgbClr val="FFFFFF"/>
                </a:solidFill>
                <a:latin typeface="+mn-lt"/>
                <a:ea typeface="+mn-ea"/>
                <a:cs typeface="Times New Roman" panose="02020603050405020304" pitchFamily="18" charset="0"/>
              </a:rPr>
              <a:t>E.Patrikiou</a:t>
            </a:r>
            <a:r>
              <a:rPr lang="en-US" sz="1600" b="1" i="1" dirty="0">
                <a:solidFill>
                  <a:srgbClr val="FFFFFF"/>
                </a:solidFill>
                <a:latin typeface="+mn-lt"/>
                <a:ea typeface="+mn-ea"/>
                <a:cs typeface="Times New Roman" panose="02020603050405020304" pitchFamily="18" charset="0"/>
              </a:rPr>
              <a:t>, C. </a:t>
            </a:r>
            <a:r>
              <a:rPr lang="en-US" sz="1600" b="1" i="1" dirty="0" err="1">
                <a:solidFill>
                  <a:srgbClr val="FFFFFF"/>
                </a:solidFill>
                <a:latin typeface="+mn-lt"/>
                <a:ea typeface="+mn-ea"/>
                <a:cs typeface="Times New Roman" panose="02020603050405020304" pitchFamily="18" charset="0"/>
              </a:rPr>
              <a:t>Liaskos</a:t>
            </a:r>
            <a:r>
              <a:rPr lang="en-US" sz="1600" b="1" i="1" dirty="0">
                <a:solidFill>
                  <a:srgbClr val="FFFFFF"/>
                </a:solidFill>
                <a:latin typeface="+mn-lt"/>
                <a:ea typeface="+mn-ea"/>
                <a:cs typeface="Times New Roman" panose="02020603050405020304" pitchFamily="18" charset="0"/>
              </a:rPr>
              <a:t>, </a:t>
            </a:r>
            <a:r>
              <a:rPr lang="en-US" sz="1600" b="1" i="1" dirty="0" err="1">
                <a:solidFill>
                  <a:srgbClr val="FFFFFF"/>
                </a:solidFill>
                <a:latin typeface="+mn-lt"/>
                <a:ea typeface="+mn-ea"/>
                <a:cs typeface="Times New Roman" panose="02020603050405020304" pitchFamily="18" charset="0"/>
              </a:rPr>
              <a:t>N.Ntavari</a:t>
            </a:r>
            <a:r>
              <a:rPr lang="en-US" sz="1600" b="1" i="1" dirty="0">
                <a:solidFill>
                  <a:srgbClr val="FFFFFF"/>
                </a:solidFill>
                <a:latin typeface="+mn-lt"/>
                <a:ea typeface="+mn-ea"/>
                <a:cs typeface="Times New Roman" panose="02020603050405020304" pitchFamily="18" charset="0"/>
              </a:rPr>
              <a:t>, </a:t>
            </a:r>
            <a:r>
              <a:rPr lang="en-US" sz="1600" b="1" i="1" dirty="0" err="1">
                <a:solidFill>
                  <a:srgbClr val="FFFFFF"/>
                </a:solidFill>
                <a:latin typeface="+mn-lt"/>
                <a:ea typeface="+mn-ea"/>
                <a:cs typeface="Times New Roman" panose="02020603050405020304" pitchFamily="18" charset="0"/>
              </a:rPr>
              <a:t>I.Alexiou</a:t>
            </a:r>
            <a:r>
              <a:rPr lang="en-US" sz="1600" b="1" i="1" dirty="0">
                <a:solidFill>
                  <a:srgbClr val="FFFFFF"/>
                </a:solidFill>
                <a:latin typeface="+mn-lt"/>
                <a:ea typeface="+mn-ea"/>
                <a:cs typeface="Times New Roman" panose="02020603050405020304" pitchFamily="18" charset="0"/>
              </a:rPr>
              <a:t>, </a:t>
            </a:r>
            <a:r>
              <a:rPr lang="en-US" sz="1600" b="1" i="1" dirty="0" err="1">
                <a:solidFill>
                  <a:srgbClr val="FFFFFF"/>
                </a:solidFill>
                <a:latin typeface="+mn-lt"/>
                <a:ea typeface="+mn-ea"/>
                <a:cs typeface="Times New Roman" panose="02020603050405020304" pitchFamily="18" charset="0"/>
              </a:rPr>
              <a:t>C.Katsiari</a:t>
            </a:r>
            <a:r>
              <a:rPr lang="en-US" sz="1600" b="1" i="1" dirty="0">
                <a:solidFill>
                  <a:srgbClr val="FFFFFF"/>
                </a:solidFill>
                <a:latin typeface="+mn-lt"/>
                <a:ea typeface="+mn-ea"/>
                <a:cs typeface="Times New Roman" panose="02020603050405020304" pitchFamily="18" charset="0"/>
              </a:rPr>
              <a:t>, D.P. </a:t>
            </a:r>
            <a:r>
              <a:rPr lang="en-US" sz="1600" b="1" i="1" dirty="0" err="1">
                <a:solidFill>
                  <a:srgbClr val="FFFFFF"/>
                </a:solidFill>
                <a:latin typeface="+mn-lt"/>
                <a:ea typeface="+mn-ea"/>
                <a:cs typeface="Times New Roman" panose="02020603050405020304" pitchFamily="18" charset="0"/>
              </a:rPr>
              <a:t>Bogdanos</a:t>
            </a:r>
            <a:r>
              <a:rPr lang="en-US" sz="1600" b="1" i="1" dirty="0">
                <a:solidFill>
                  <a:srgbClr val="FFFFFF"/>
                </a:solidFill>
                <a:latin typeface="+mn-lt"/>
                <a:ea typeface="+mn-ea"/>
                <a:cs typeface="Times New Roman" panose="02020603050405020304" pitchFamily="18" charset="0"/>
              </a:rPr>
              <a:t> </a:t>
            </a:r>
            <a:br>
              <a:rPr lang="en-US" sz="1600" dirty="0">
                <a:solidFill>
                  <a:srgbClr val="FFFFFF"/>
                </a:solidFill>
                <a:latin typeface="+mn-lt"/>
                <a:ea typeface="+mn-ea"/>
                <a:cs typeface="Times New Roman" panose="02020603050405020304" pitchFamily="18" charset="0"/>
              </a:rPr>
            </a:br>
            <a:r>
              <a:rPr lang="en-US" sz="1600" b="1" dirty="0">
                <a:solidFill>
                  <a:srgbClr val="FFFFFF"/>
                </a:solidFill>
                <a:latin typeface="+mn-lt"/>
                <a:ea typeface="+mn-ea"/>
                <a:cs typeface="Times New Roman" panose="02020603050405020304" pitchFamily="18" charset="0"/>
              </a:rPr>
              <a:t>Faculty of Medicine, University of Thessaly University General Hospital of Larissa, Department of Rheumatology and Clinical Immunology, Larissa, Greece</a:t>
            </a:r>
            <a:endParaRPr lang="en-US" sz="1800" b="1" dirty="0"/>
          </a:p>
        </p:txBody>
      </p:sp>
      <p:grpSp>
        <p:nvGrpSpPr>
          <p:cNvPr id="263" name="Group 262">
            <a:extLst>
              <a:ext uri="{FF2B5EF4-FFF2-40B4-BE49-F238E27FC236}">
                <a16:creationId xmlns:a16="http://schemas.microsoft.com/office/drawing/2014/main" id="{42D60AF1-514B-4751-9410-29F1D2D25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64" name="Freeform 6">
              <a:extLst>
                <a:ext uri="{FF2B5EF4-FFF2-40B4-BE49-F238E27FC236}">
                  <a16:creationId xmlns:a16="http://schemas.microsoft.com/office/drawing/2014/main" id="{20A146A2-2790-4111-BCC4-834F801FC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65" name="Freeform 6">
              <a:extLst>
                <a:ext uri="{FF2B5EF4-FFF2-40B4-BE49-F238E27FC236}">
                  <a16:creationId xmlns:a16="http://schemas.microsoft.com/office/drawing/2014/main" id="{EC6F16F3-9AA4-4DF7-9612-3B8565079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61" name="Subtitle 2">
            <a:extLst>
              <a:ext uri="{FF2B5EF4-FFF2-40B4-BE49-F238E27FC236}">
                <a16:creationId xmlns:a16="http://schemas.microsoft.com/office/drawing/2014/main" id="{7C694D1C-FF99-E403-7DE6-AC5C02B49D82}"/>
              </a:ext>
            </a:extLst>
          </p:cNvPr>
          <p:cNvSpPr>
            <a:spLocks noGrp="1"/>
          </p:cNvSpPr>
          <p:nvPr>
            <p:ph idx="1"/>
          </p:nvPr>
        </p:nvSpPr>
        <p:spPr>
          <a:xfrm>
            <a:off x="1251678" y="2285999"/>
            <a:ext cx="6474754" cy="4324865"/>
          </a:xfrm>
        </p:spPr>
        <p:txBody>
          <a:bodyPr>
            <a:normAutofit fontScale="85000" lnSpcReduction="10000"/>
          </a:bodyPr>
          <a:lstStyle/>
          <a:p>
            <a:pPr marL="0" indent="0">
              <a:buNone/>
            </a:pPr>
            <a:r>
              <a:rPr lang="en-GB" sz="1700" dirty="0">
                <a:solidFill>
                  <a:srgbClr val="FFFFFF"/>
                </a:solidFill>
                <a:cs typeface="Times New Roman" panose="02020603050405020304" pitchFamily="18" charset="0"/>
              </a:rPr>
              <a:t>INTRODUCTION</a:t>
            </a:r>
          </a:p>
          <a:p>
            <a:pPr marL="0" indent="0">
              <a:buNone/>
            </a:pPr>
            <a:r>
              <a:rPr lang="en-GB" sz="1700" dirty="0">
                <a:solidFill>
                  <a:srgbClr val="FFFFFF"/>
                </a:solidFill>
                <a:cs typeface="Times New Roman" panose="02020603050405020304" pitchFamily="18" charset="0"/>
              </a:rPr>
              <a:t>Idiopathic inflammatory myositis (IIM) has been associated to malignancy (cancer-associated myositis, CAM) and non-conventional myositis-related autoantibodies (</a:t>
            </a:r>
            <a:r>
              <a:rPr lang="en-GB" sz="1700" dirty="0" err="1">
                <a:solidFill>
                  <a:srgbClr val="FFFFFF"/>
                </a:solidFill>
                <a:cs typeface="Times New Roman" panose="02020603050405020304" pitchFamily="18" charset="0"/>
              </a:rPr>
              <a:t>MrAs</a:t>
            </a:r>
            <a:r>
              <a:rPr lang="en-GB" sz="1700" dirty="0">
                <a:solidFill>
                  <a:srgbClr val="FFFFFF"/>
                </a:solidFill>
                <a:cs typeface="Times New Roman" panose="02020603050405020304" pitchFamily="18" charset="0"/>
              </a:rPr>
              <a:t>) have been interrelated with CAM. The aims of the study were to report our Centre’s experience on CAM and to assess its presumed association with </a:t>
            </a:r>
            <a:r>
              <a:rPr lang="en-GB" sz="1700" dirty="0" err="1">
                <a:solidFill>
                  <a:srgbClr val="FFFFFF"/>
                </a:solidFill>
                <a:cs typeface="Times New Roman" panose="02020603050405020304" pitchFamily="18" charset="0"/>
              </a:rPr>
              <a:t>MrAs</a:t>
            </a:r>
            <a:r>
              <a:rPr lang="en-GB" sz="1700" dirty="0">
                <a:solidFill>
                  <a:srgbClr val="FFFFFF"/>
                </a:solidFill>
                <a:cs typeface="Times New Roman" panose="02020603050405020304" pitchFamily="18" charset="0"/>
              </a:rPr>
              <a:t>, based on retrospective testing of </a:t>
            </a:r>
            <a:r>
              <a:rPr lang="en-US" sz="1700" dirty="0">
                <a:solidFill>
                  <a:srgbClr val="FFFFFF"/>
                </a:solidFill>
                <a:cs typeface="Times New Roman" panose="02020603050405020304" pitchFamily="18" charset="0"/>
              </a:rPr>
              <a:t>an exhaustive number of</a:t>
            </a:r>
            <a:r>
              <a:rPr lang="en-GB" sz="1700" dirty="0">
                <a:solidFill>
                  <a:srgbClr val="FFFFFF"/>
                </a:solidFill>
                <a:cs typeface="Times New Roman" panose="02020603050405020304" pitchFamily="18" charset="0"/>
              </a:rPr>
              <a:t> IIM-related autoantibodies</a:t>
            </a:r>
          </a:p>
          <a:p>
            <a:pPr marL="0" indent="0">
              <a:buNone/>
            </a:pPr>
            <a:r>
              <a:rPr lang="en-US" sz="1700" dirty="0">
                <a:solidFill>
                  <a:srgbClr val="FFFFFF"/>
                </a:solidFill>
                <a:cs typeface="Times New Roman" panose="02020603050405020304" pitchFamily="18" charset="0"/>
              </a:rPr>
              <a:t>MATERIALS AND METHODS:</a:t>
            </a:r>
          </a:p>
          <a:p>
            <a:r>
              <a:rPr lang="en-US" sz="1700" dirty="0">
                <a:solidFill>
                  <a:srgbClr val="FFFFFF"/>
                </a:solidFill>
                <a:cs typeface="Times New Roman" panose="02020603050405020304" pitchFamily="18" charset="0"/>
              </a:rPr>
              <a:t>Longitudinal study </a:t>
            </a:r>
          </a:p>
          <a:p>
            <a:r>
              <a:rPr lang="en-US" sz="1700" dirty="0">
                <a:solidFill>
                  <a:srgbClr val="FFFFFF"/>
                </a:solidFill>
                <a:cs typeface="Times New Roman" panose="02020603050405020304" pitchFamily="18" charset="0"/>
              </a:rPr>
              <a:t>We retrospectively reviewed all IIM cases of our Department from 2003  for malignancies: preceding, simultaneous, or following IIM diagnosis </a:t>
            </a:r>
          </a:p>
          <a:p>
            <a:r>
              <a:rPr lang="en-US" sz="1700" dirty="0">
                <a:solidFill>
                  <a:srgbClr val="FFFFFF"/>
                </a:solidFill>
                <a:cs typeface="Times New Roman" panose="02020603050405020304" pitchFamily="18" charset="0"/>
              </a:rPr>
              <a:t>Clinical and laboratory features of CAM cases were documented</a:t>
            </a:r>
          </a:p>
          <a:p>
            <a:r>
              <a:rPr lang="en-US" sz="1700" dirty="0">
                <a:solidFill>
                  <a:srgbClr val="FFFFFF"/>
                </a:solidFill>
                <a:cs typeface="Times New Roman" panose="02020603050405020304" pitchFamily="18" charset="0"/>
              </a:rPr>
              <a:t>Before 2013 IIF was performed in HEP 2 cells and anti-Jo-1 only </a:t>
            </a:r>
            <a:r>
              <a:rPr lang="en-GB" sz="1700" dirty="0">
                <a:solidFill>
                  <a:srgbClr val="FFFFFF"/>
                </a:solidFill>
                <a:cs typeface="Times New Roman" panose="02020603050405020304" pitchFamily="18" charset="0"/>
              </a:rPr>
              <a:t>by </a:t>
            </a:r>
            <a:r>
              <a:rPr lang="en-US" sz="1700" dirty="0">
                <a:solidFill>
                  <a:srgbClr val="FFFFFF"/>
                </a:solidFill>
                <a:cs typeface="Times New Roman" panose="02020603050405020304" pitchFamily="18" charset="0"/>
              </a:rPr>
              <a:t>ELIZA in the UHL Immunology Lab (data collected from medical notes)</a:t>
            </a:r>
          </a:p>
          <a:p>
            <a:r>
              <a:rPr lang="en-US" sz="1700" dirty="0">
                <a:solidFill>
                  <a:srgbClr val="FFFFFF"/>
                </a:solidFill>
                <a:cs typeface="Times New Roman" panose="02020603050405020304" pitchFamily="18" charset="0"/>
              </a:rPr>
              <a:t>From 2013   IIF and line blot for Myositis related Autoantibody  profile (</a:t>
            </a:r>
            <a:r>
              <a:rPr lang="en-US" sz="1700" dirty="0" err="1">
                <a:solidFill>
                  <a:srgbClr val="FFFFFF"/>
                </a:solidFill>
                <a:cs typeface="Times New Roman" panose="02020603050405020304" pitchFamily="18" charset="0"/>
              </a:rPr>
              <a:t>Euroimmun</a:t>
            </a:r>
            <a:r>
              <a:rPr lang="en-US" sz="1700" dirty="0">
                <a:solidFill>
                  <a:srgbClr val="FFFFFF"/>
                </a:solidFill>
                <a:cs typeface="Times New Roman" panose="02020603050405020304" pitchFamily="18" charset="0"/>
              </a:rPr>
              <a:t>) of 20 antigen-specific reactivities was reviewed </a:t>
            </a:r>
          </a:p>
          <a:p>
            <a:r>
              <a:rPr lang="en-US" sz="1700" dirty="0">
                <a:solidFill>
                  <a:srgbClr val="FFFFFF"/>
                </a:solidFill>
                <a:cs typeface="Times New Roman" panose="02020603050405020304" pitchFamily="18" charset="0"/>
              </a:rPr>
              <a:t>Demographics were collated </a:t>
            </a:r>
          </a:p>
          <a:p>
            <a:r>
              <a:rPr lang="en-US" sz="1700" dirty="0">
                <a:solidFill>
                  <a:srgbClr val="FFFFFF"/>
                </a:solidFill>
                <a:cs typeface="Times New Roman" panose="02020603050405020304" pitchFamily="18" charset="0"/>
              </a:rPr>
              <a:t>Data regarding muscle and skin involvement ,  ILD , dysphagia were collected</a:t>
            </a:r>
          </a:p>
          <a:p>
            <a:pPr marL="0" indent="0">
              <a:buNone/>
            </a:pPr>
            <a:endParaRPr lang="en-US" sz="1100" dirty="0">
              <a:solidFill>
                <a:schemeClr val="tx1">
                  <a:alpha val="60000"/>
                </a:schemeClr>
              </a:solidFill>
            </a:endParaRPr>
          </a:p>
        </p:txBody>
      </p:sp>
      <p:pic>
        <p:nvPicPr>
          <p:cNvPr id="27" name="Εικόνα 4" descr="Εικόνα που περιέχει κείμενο&#10;&#10;Περιγραφή που δημιουργήθηκε αυτόματα">
            <a:extLst>
              <a:ext uri="{FF2B5EF4-FFF2-40B4-BE49-F238E27FC236}">
                <a16:creationId xmlns:a16="http://schemas.microsoft.com/office/drawing/2014/main" id="{F519C25C-A29B-21AD-FC75-5408FA54067C}"/>
              </a:ext>
            </a:extLst>
          </p:cNvPr>
          <p:cNvPicPr>
            <a:picLocks noChangeAspect="1"/>
          </p:cNvPicPr>
          <p:nvPr/>
        </p:nvPicPr>
        <p:blipFill rotWithShape="1">
          <a:blip r:embed="rId2"/>
          <a:srcRect r="-3" b="118"/>
          <a:stretch/>
        </p:blipFill>
        <p:spPr>
          <a:xfrm>
            <a:off x="9559534" y="1836037"/>
            <a:ext cx="2208067" cy="2205387"/>
          </a:xfrm>
          <a:custGeom>
            <a:avLst/>
            <a:gdLst/>
            <a:ahLst/>
            <a:cxnLst/>
            <a:rect l="l" t="t" r="r" b="b"/>
            <a:pathLst>
              <a:path w="2208067" h="2205387">
                <a:moveTo>
                  <a:pt x="1104034" y="0"/>
                </a:moveTo>
                <a:lnTo>
                  <a:pt x="1125458" y="2008"/>
                </a:lnTo>
                <a:lnTo>
                  <a:pt x="1146213" y="7364"/>
                </a:lnTo>
                <a:lnTo>
                  <a:pt x="1166298" y="15399"/>
                </a:lnTo>
                <a:lnTo>
                  <a:pt x="1187053" y="25441"/>
                </a:lnTo>
                <a:lnTo>
                  <a:pt x="1206470" y="36823"/>
                </a:lnTo>
                <a:lnTo>
                  <a:pt x="1226555" y="48875"/>
                </a:lnTo>
                <a:lnTo>
                  <a:pt x="1246641" y="59586"/>
                </a:lnTo>
                <a:lnTo>
                  <a:pt x="1266726" y="70298"/>
                </a:lnTo>
                <a:lnTo>
                  <a:pt x="1286811" y="78332"/>
                </a:lnTo>
                <a:lnTo>
                  <a:pt x="1307567" y="83689"/>
                </a:lnTo>
                <a:lnTo>
                  <a:pt x="1328322" y="86367"/>
                </a:lnTo>
                <a:lnTo>
                  <a:pt x="1350416" y="86367"/>
                </a:lnTo>
                <a:lnTo>
                  <a:pt x="1373180" y="85029"/>
                </a:lnTo>
                <a:lnTo>
                  <a:pt x="1395942" y="82350"/>
                </a:lnTo>
                <a:lnTo>
                  <a:pt x="1418706" y="79003"/>
                </a:lnTo>
                <a:lnTo>
                  <a:pt x="1441471" y="76324"/>
                </a:lnTo>
                <a:lnTo>
                  <a:pt x="1464234" y="74315"/>
                </a:lnTo>
                <a:lnTo>
                  <a:pt x="1485659" y="74985"/>
                </a:lnTo>
                <a:lnTo>
                  <a:pt x="1506414" y="77664"/>
                </a:lnTo>
                <a:lnTo>
                  <a:pt x="1526499" y="83689"/>
                </a:lnTo>
                <a:lnTo>
                  <a:pt x="1543237" y="92393"/>
                </a:lnTo>
                <a:lnTo>
                  <a:pt x="1559305" y="103775"/>
                </a:lnTo>
                <a:lnTo>
                  <a:pt x="1573365" y="117165"/>
                </a:lnTo>
                <a:lnTo>
                  <a:pt x="1587426" y="132563"/>
                </a:lnTo>
                <a:lnTo>
                  <a:pt x="1600146" y="148632"/>
                </a:lnTo>
                <a:lnTo>
                  <a:pt x="1612866" y="165370"/>
                </a:lnTo>
                <a:lnTo>
                  <a:pt x="1625587" y="182108"/>
                </a:lnTo>
                <a:lnTo>
                  <a:pt x="1638308" y="198177"/>
                </a:lnTo>
                <a:lnTo>
                  <a:pt x="1651699" y="213575"/>
                </a:lnTo>
                <a:lnTo>
                  <a:pt x="1667097" y="226966"/>
                </a:lnTo>
                <a:lnTo>
                  <a:pt x="1681826" y="239018"/>
                </a:lnTo>
                <a:lnTo>
                  <a:pt x="1698565" y="248390"/>
                </a:lnTo>
                <a:lnTo>
                  <a:pt x="1716642" y="256425"/>
                </a:lnTo>
                <a:lnTo>
                  <a:pt x="1736058" y="263119"/>
                </a:lnTo>
                <a:lnTo>
                  <a:pt x="1756144" y="269145"/>
                </a:lnTo>
                <a:lnTo>
                  <a:pt x="1776228" y="274501"/>
                </a:lnTo>
                <a:lnTo>
                  <a:pt x="1796984" y="279857"/>
                </a:lnTo>
                <a:lnTo>
                  <a:pt x="1816399" y="285883"/>
                </a:lnTo>
                <a:lnTo>
                  <a:pt x="1835816" y="292578"/>
                </a:lnTo>
                <a:lnTo>
                  <a:pt x="1853892" y="300613"/>
                </a:lnTo>
                <a:lnTo>
                  <a:pt x="1869960" y="310655"/>
                </a:lnTo>
                <a:lnTo>
                  <a:pt x="1884691" y="322706"/>
                </a:lnTo>
                <a:lnTo>
                  <a:pt x="1896741" y="337436"/>
                </a:lnTo>
                <a:lnTo>
                  <a:pt x="1906785" y="353504"/>
                </a:lnTo>
                <a:lnTo>
                  <a:pt x="1914819" y="371581"/>
                </a:lnTo>
                <a:lnTo>
                  <a:pt x="1921514" y="390998"/>
                </a:lnTo>
                <a:lnTo>
                  <a:pt x="1927540" y="410413"/>
                </a:lnTo>
                <a:lnTo>
                  <a:pt x="1932896" y="431169"/>
                </a:lnTo>
                <a:lnTo>
                  <a:pt x="1938252" y="451253"/>
                </a:lnTo>
                <a:lnTo>
                  <a:pt x="1944278" y="471339"/>
                </a:lnTo>
                <a:lnTo>
                  <a:pt x="1950972" y="490756"/>
                </a:lnTo>
                <a:lnTo>
                  <a:pt x="1959007" y="508832"/>
                </a:lnTo>
                <a:lnTo>
                  <a:pt x="1968380" y="525570"/>
                </a:lnTo>
                <a:lnTo>
                  <a:pt x="1980431" y="540300"/>
                </a:lnTo>
                <a:lnTo>
                  <a:pt x="1993822" y="555699"/>
                </a:lnTo>
                <a:lnTo>
                  <a:pt x="2009221" y="569088"/>
                </a:lnTo>
                <a:lnTo>
                  <a:pt x="2025959" y="581810"/>
                </a:lnTo>
                <a:lnTo>
                  <a:pt x="2042697" y="594531"/>
                </a:lnTo>
                <a:lnTo>
                  <a:pt x="2059434" y="607251"/>
                </a:lnTo>
                <a:lnTo>
                  <a:pt x="2075502" y="619972"/>
                </a:lnTo>
                <a:lnTo>
                  <a:pt x="2090901" y="634032"/>
                </a:lnTo>
                <a:lnTo>
                  <a:pt x="2104293" y="648092"/>
                </a:lnTo>
                <a:lnTo>
                  <a:pt x="2115673" y="664160"/>
                </a:lnTo>
                <a:lnTo>
                  <a:pt x="2124377" y="680898"/>
                </a:lnTo>
                <a:lnTo>
                  <a:pt x="2130403" y="700983"/>
                </a:lnTo>
                <a:lnTo>
                  <a:pt x="2133081" y="721738"/>
                </a:lnTo>
                <a:lnTo>
                  <a:pt x="2133751" y="743163"/>
                </a:lnTo>
                <a:lnTo>
                  <a:pt x="2131741" y="765926"/>
                </a:lnTo>
                <a:lnTo>
                  <a:pt x="2129065" y="788690"/>
                </a:lnTo>
                <a:lnTo>
                  <a:pt x="2125717" y="811455"/>
                </a:lnTo>
                <a:lnTo>
                  <a:pt x="2123039" y="834217"/>
                </a:lnTo>
                <a:lnTo>
                  <a:pt x="2121699" y="856981"/>
                </a:lnTo>
                <a:lnTo>
                  <a:pt x="2121699" y="879075"/>
                </a:lnTo>
                <a:lnTo>
                  <a:pt x="2124377" y="899830"/>
                </a:lnTo>
                <a:lnTo>
                  <a:pt x="2129733" y="920585"/>
                </a:lnTo>
                <a:lnTo>
                  <a:pt x="2137767" y="940001"/>
                </a:lnTo>
                <a:lnTo>
                  <a:pt x="2147811" y="960086"/>
                </a:lnTo>
                <a:lnTo>
                  <a:pt x="2159193" y="980172"/>
                </a:lnTo>
                <a:lnTo>
                  <a:pt x="2171243" y="1000258"/>
                </a:lnTo>
                <a:lnTo>
                  <a:pt x="2182625" y="1019674"/>
                </a:lnTo>
                <a:lnTo>
                  <a:pt x="2192669" y="1040429"/>
                </a:lnTo>
                <a:lnTo>
                  <a:pt x="2200702" y="1060514"/>
                </a:lnTo>
                <a:lnTo>
                  <a:pt x="2206059" y="1081269"/>
                </a:lnTo>
                <a:lnTo>
                  <a:pt x="2208067" y="1102693"/>
                </a:lnTo>
                <a:lnTo>
                  <a:pt x="2206059" y="1124117"/>
                </a:lnTo>
                <a:lnTo>
                  <a:pt x="2200702" y="1144872"/>
                </a:lnTo>
                <a:lnTo>
                  <a:pt x="2192669" y="1164959"/>
                </a:lnTo>
                <a:lnTo>
                  <a:pt x="2182625" y="1185713"/>
                </a:lnTo>
                <a:lnTo>
                  <a:pt x="2171243" y="1205130"/>
                </a:lnTo>
                <a:lnTo>
                  <a:pt x="2159193" y="1225216"/>
                </a:lnTo>
                <a:lnTo>
                  <a:pt x="2147811" y="1245301"/>
                </a:lnTo>
                <a:lnTo>
                  <a:pt x="2137767" y="1265386"/>
                </a:lnTo>
                <a:lnTo>
                  <a:pt x="2129733" y="1284802"/>
                </a:lnTo>
                <a:lnTo>
                  <a:pt x="2124377" y="1305558"/>
                </a:lnTo>
                <a:lnTo>
                  <a:pt x="2121699" y="1326312"/>
                </a:lnTo>
                <a:lnTo>
                  <a:pt x="2121699" y="1348406"/>
                </a:lnTo>
                <a:lnTo>
                  <a:pt x="2123039" y="1371169"/>
                </a:lnTo>
                <a:lnTo>
                  <a:pt x="2125717" y="1393933"/>
                </a:lnTo>
                <a:lnTo>
                  <a:pt x="2129065" y="1416697"/>
                </a:lnTo>
                <a:lnTo>
                  <a:pt x="2131741" y="1439461"/>
                </a:lnTo>
                <a:lnTo>
                  <a:pt x="2133751" y="1462224"/>
                </a:lnTo>
                <a:lnTo>
                  <a:pt x="2133081" y="1483649"/>
                </a:lnTo>
                <a:lnTo>
                  <a:pt x="2130403" y="1504404"/>
                </a:lnTo>
                <a:lnTo>
                  <a:pt x="2124377" y="1524489"/>
                </a:lnTo>
                <a:lnTo>
                  <a:pt x="2115673" y="1541227"/>
                </a:lnTo>
                <a:lnTo>
                  <a:pt x="2104293" y="1557295"/>
                </a:lnTo>
                <a:lnTo>
                  <a:pt x="2090901" y="1571355"/>
                </a:lnTo>
                <a:lnTo>
                  <a:pt x="2075502" y="1585414"/>
                </a:lnTo>
                <a:lnTo>
                  <a:pt x="2059434" y="1598135"/>
                </a:lnTo>
                <a:lnTo>
                  <a:pt x="2042697" y="1610856"/>
                </a:lnTo>
                <a:lnTo>
                  <a:pt x="2025959" y="1623577"/>
                </a:lnTo>
                <a:lnTo>
                  <a:pt x="2009221" y="1636298"/>
                </a:lnTo>
                <a:lnTo>
                  <a:pt x="1993822" y="1649688"/>
                </a:lnTo>
                <a:lnTo>
                  <a:pt x="1980431" y="1665087"/>
                </a:lnTo>
                <a:lnTo>
                  <a:pt x="1968380" y="1679817"/>
                </a:lnTo>
                <a:lnTo>
                  <a:pt x="1959007" y="1696554"/>
                </a:lnTo>
                <a:lnTo>
                  <a:pt x="1950972" y="1714631"/>
                </a:lnTo>
                <a:lnTo>
                  <a:pt x="1944278" y="1734047"/>
                </a:lnTo>
                <a:lnTo>
                  <a:pt x="1938252" y="1754133"/>
                </a:lnTo>
                <a:lnTo>
                  <a:pt x="1932896" y="1774219"/>
                </a:lnTo>
                <a:lnTo>
                  <a:pt x="1927540" y="1794974"/>
                </a:lnTo>
                <a:lnTo>
                  <a:pt x="1921514" y="1814390"/>
                </a:lnTo>
                <a:lnTo>
                  <a:pt x="1914819" y="1833805"/>
                </a:lnTo>
                <a:lnTo>
                  <a:pt x="1906785" y="1851883"/>
                </a:lnTo>
                <a:lnTo>
                  <a:pt x="1896741" y="1867952"/>
                </a:lnTo>
                <a:lnTo>
                  <a:pt x="1884691" y="1882680"/>
                </a:lnTo>
                <a:lnTo>
                  <a:pt x="1869960" y="1894732"/>
                </a:lnTo>
                <a:lnTo>
                  <a:pt x="1853892" y="1904774"/>
                </a:lnTo>
                <a:lnTo>
                  <a:pt x="1835816" y="1912808"/>
                </a:lnTo>
                <a:lnTo>
                  <a:pt x="1816399" y="1919504"/>
                </a:lnTo>
                <a:lnTo>
                  <a:pt x="1796984" y="1925529"/>
                </a:lnTo>
                <a:lnTo>
                  <a:pt x="1776228" y="1930886"/>
                </a:lnTo>
                <a:lnTo>
                  <a:pt x="1756144" y="1936242"/>
                </a:lnTo>
                <a:lnTo>
                  <a:pt x="1736058" y="1942267"/>
                </a:lnTo>
                <a:lnTo>
                  <a:pt x="1716642" y="1948962"/>
                </a:lnTo>
                <a:lnTo>
                  <a:pt x="1698565" y="1956997"/>
                </a:lnTo>
                <a:lnTo>
                  <a:pt x="1681826" y="1966370"/>
                </a:lnTo>
                <a:lnTo>
                  <a:pt x="1667097" y="1978420"/>
                </a:lnTo>
                <a:lnTo>
                  <a:pt x="1651699" y="1991811"/>
                </a:lnTo>
                <a:lnTo>
                  <a:pt x="1638308" y="2007210"/>
                </a:lnTo>
                <a:lnTo>
                  <a:pt x="1625587" y="2023278"/>
                </a:lnTo>
                <a:lnTo>
                  <a:pt x="1612866" y="2040016"/>
                </a:lnTo>
                <a:lnTo>
                  <a:pt x="1600146" y="2056754"/>
                </a:lnTo>
                <a:lnTo>
                  <a:pt x="1587426" y="2072823"/>
                </a:lnTo>
                <a:lnTo>
                  <a:pt x="1573365" y="2088222"/>
                </a:lnTo>
                <a:lnTo>
                  <a:pt x="1559305" y="2101612"/>
                </a:lnTo>
                <a:lnTo>
                  <a:pt x="1543237" y="2112994"/>
                </a:lnTo>
                <a:lnTo>
                  <a:pt x="1526499" y="2121698"/>
                </a:lnTo>
                <a:lnTo>
                  <a:pt x="1506414" y="2127723"/>
                </a:lnTo>
                <a:lnTo>
                  <a:pt x="1485659" y="2130402"/>
                </a:lnTo>
                <a:lnTo>
                  <a:pt x="1464234" y="2131071"/>
                </a:lnTo>
                <a:lnTo>
                  <a:pt x="1441471" y="2129062"/>
                </a:lnTo>
                <a:lnTo>
                  <a:pt x="1418706" y="2126385"/>
                </a:lnTo>
                <a:lnTo>
                  <a:pt x="1395942" y="2123036"/>
                </a:lnTo>
                <a:lnTo>
                  <a:pt x="1373180" y="2120359"/>
                </a:lnTo>
                <a:lnTo>
                  <a:pt x="1350416" y="2119020"/>
                </a:lnTo>
                <a:lnTo>
                  <a:pt x="1328322" y="2119020"/>
                </a:lnTo>
                <a:lnTo>
                  <a:pt x="1307567" y="2121698"/>
                </a:lnTo>
                <a:lnTo>
                  <a:pt x="1286811" y="2127054"/>
                </a:lnTo>
                <a:lnTo>
                  <a:pt x="1266726" y="2135088"/>
                </a:lnTo>
                <a:lnTo>
                  <a:pt x="1246641" y="2145800"/>
                </a:lnTo>
                <a:lnTo>
                  <a:pt x="1226555" y="2156513"/>
                </a:lnTo>
                <a:lnTo>
                  <a:pt x="1206470" y="2168563"/>
                </a:lnTo>
                <a:lnTo>
                  <a:pt x="1187053" y="2179945"/>
                </a:lnTo>
                <a:lnTo>
                  <a:pt x="1166298" y="2189988"/>
                </a:lnTo>
                <a:lnTo>
                  <a:pt x="1146213" y="2198023"/>
                </a:lnTo>
                <a:lnTo>
                  <a:pt x="1125458" y="2203379"/>
                </a:lnTo>
                <a:lnTo>
                  <a:pt x="1104034" y="2205387"/>
                </a:lnTo>
                <a:lnTo>
                  <a:pt x="1082609" y="2203379"/>
                </a:lnTo>
                <a:lnTo>
                  <a:pt x="1061855" y="2198023"/>
                </a:lnTo>
                <a:lnTo>
                  <a:pt x="1041769" y="2189988"/>
                </a:lnTo>
                <a:lnTo>
                  <a:pt x="1021014" y="2179945"/>
                </a:lnTo>
                <a:lnTo>
                  <a:pt x="1001598" y="2168563"/>
                </a:lnTo>
                <a:lnTo>
                  <a:pt x="981512" y="2156513"/>
                </a:lnTo>
                <a:lnTo>
                  <a:pt x="961427" y="2145800"/>
                </a:lnTo>
                <a:lnTo>
                  <a:pt x="941342" y="2135088"/>
                </a:lnTo>
                <a:lnTo>
                  <a:pt x="921925" y="2127054"/>
                </a:lnTo>
                <a:lnTo>
                  <a:pt x="900501" y="2121698"/>
                </a:lnTo>
                <a:lnTo>
                  <a:pt x="879747" y="2119020"/>
                </a:lnTo>
                <a:lnTo>
                  <a:pt x="857651" y="2119020"/>
                </a:lnTo>
                <a:lnTo>
                  <a:pt x="834888" y="2120359"/>
                </a:lnTo>
                <a:lnTo>
                  <a:pt x="812125" y="2123036"/>
                </a:lnTo>
                <a:lnTo>
                  <a:pt x="789361" y="2126385"/>
                </a:lnTo>
                <a:lnTo>
                  <a:pt x="766598" y="2129062"/>
                </a:lnTo>
                <a:lnTo>
                  <a:pt x="743834" y="2131071"/>
                </a:lnTo>
                <a:lnTo>
                  <a:pt x="722410" y="2130402"/>
                </a:lnTo>
                <a:lnTo>
                  <a:pt x="701655" y="2127723"/>
                </a:lnTo>
                <a:lnTo>
                  <a:pt x="681569" y="2121698"/>
                </a:lnTo>
                <a:lnTo>
                  <a:pt x="664831" y="2112994"/>
                </a:lnTo>
                <a:lnTo>
                  <a:pt x="648763" y="2101612"/>
                </a:lnTo>
                <a:lnTo>
                  <a:pt x="634703" y="2088222"/>
                </a:lnTo>
                <a:lnTo>
                  <a:pt x="620642" y="2072823"/>
                </a:lnTo>
                <a:lnTo>
                  <a:pt x="607922" y="2056754"/>
                </a:lnTo>
                <a:lnTo>
                  <a:pt x="595201" y="2040016"/>
                </a:lnTo>
                <a:lnTo>
                  <a:pt x="582481" y="2023278"/>
                </a:lnTo>
                <a:lnTo>
                  <a:pt x="569760" y="2007210"/>
                </a:lnTo>
                <a:lnTo>
                  <a:pt x="556368" y="1991811"/>
                </a:lnTo>
                <a:lnTo>
                  <a:pt x="540970" y="1978420"/>
                </a:lnTo>
                <a:lnTo>
                  <a:pt x="526241" y="1966370"/>
                </a:lnTo>
                <a:lnTo>
                  <a:pt x="509504" y="1956997"/>
                </a:lnTo>
                <a:lnTo>
                  <a:pt x="491426" y="1948962"/>
                </a:lnTo>
                <a:lnTo>
                  <a:pt x="472011" y="1942267"/>
                </a:lnTo>
                <a:lnTo>
                  <a:pt x="451925" y="1936242"/>
                </a:lnTo>
                <a:lnTo>
                  <a:pt x="431839" y="1930886"/>
                </a:lnTo>
                <a:lnTo>
                  <a:pt x="411084" y="1925529"/>
                </a:lnTo>
                <a:lnTo>
                  <a:pt x="391668" y="1919504"/>
                </a:lnTo>
                <a:lnTo>
                  <a:pt x="372252" y="1912808"/>
                </a:lnTo>
                <a:lnTo>
                  <a:pt x="354176" y="1904774"/>
                </a:lnTo>
                <a:lnTo>
                  <a:pt x="338107" y="1894732"/>
                </a:lnTo>
                <a:lnTo>
                  <a:pt x="323377" y="1882680"/>
                </a:lnTo>
                <a:lnTo>
                  <a:pt x="311327" y="1867952"/>
                </a:lnTo>
                <a:lnTo>
                  <a:pt x="301283" y="1851883"/>
                </a:lnTo>
                <a:lnTo>
                  <a:pt x="293250" y="1833805"/>
                </a:lnTo>
                <a:lnTo>
                  <a:pt x="286555" y="1814390"/>
                </a:lnTo>
                <a:lnTo>
                  <a:pt x="280529" y="1794974"/>
                </a:lnTo>
                <a:lnTo>
                  <a:pt x="275173" y="1774219"/>
                </a:lnTo>
                <a:lnTo>
                  <a:pt x="269817" y="1754133"/>
                </a:lnTo>
                <a:lnTo>
                  <a:pt x="263791" y="1734047"/>
                </a:lnTo>
                <a:lnTo>
                  <a:pt x="257096" y="1714631"/>
                </a:lnTo>
                <a:lnTo>
                  <a:pt x="249062" y="1696554"/>
                </a:lnTo>
                <a:lnTo>
                  <a:pt x="239688" y="1679817"/>
                </a:lnTo>
                <a:lnTo>
                  <a:pt x="227636" y="1665087"/>
                </a:lnTo>
                <a:lnTo>
                  <a:pt x="214246" y="1649688"/>
                </a:lnTo>
                <a:lnTo>
                  <a:pt x="198848" y="1636298"/>
                </a:lnTo>
                <a:lnTo>
                  <a:pt x="182778" y="1623577"/>
                </a:lnTo>
                <a:lnTo>
                  <a:pt x="165371" y="1610856"/>
                </a:lnTo>
                <a:lnTo>
                  <a:pt x="148634" y="1598135"/>
                </a:lnTo>
                <a:lnTo>
                  <a:pt x="132565" y="1585414"/>
                </a:lnTo>
                <a:lnTo>
                  <a:pt x="117167" y="1571355"/>
                </a:lnTo>
                <a:lnTo>
                  <a:pt x="103776" y="1557295"/>
                </a:lnTo>
                <a:lnTo>
                  <a:pt x="92394" y="1541227"/>
                </a:lnTo>
                <a:lnTo>
                  <a:pt x="83691" y="1524489"/>
                </a:lnTo>
                <a:lnTo>
                  <a:pt x="77665" y="1504404"/>
                </a:lnTo>
                <a:lnTo>
                  <a:pt x="74987" y="1483649"/>
                </a:lnTo>
                <a:lnTo>
                  <a:pt x="74317" y="1462224"/>
                </a:lnTo>
                <a:lnTo>
                  <a:pt x="76327" y="1439461"/>
                </a:lnTo>
                <a:lnTo>
                  <a:pt x="79004" y="1416697"/>
                </a:lnTo>
                <a:lnTo>
                  <a:pt x="82352" y="1393933"/>
                </a:lnTo>
                <a:lnTo>
                  <a:pt x="85030" y="1371169"/>
                </a:lnTo>
                <a:lnTo>
                  <a:pt x="86368" y="1348406"/>
                </a:lnTo>
                <a:lnTo>
                  <a:pt x="86368" y="1326312"/>
                </a:lnTo>
                <a:lnTo>
                  <a:pt x="83691" y="1305558"/>
                </a:lnTo>
                <a:lnTo>
                  <a:pt x="78334" y="1284802"/>
                </a:lnTo>
                <a:lnTo>
                  <a:pt x="70301" y="1265386"/>
                </a:lnTo>
                <a:lnTo>
                  <a:pt x="59588" y="1245301"/>
                </a:lnTo>
                <a:lnTo>
                  <a:pt x="48876" y="1225216"/>
                </a:lnTo>
                <a:lnTo>
                  <a:pt x="36825" y="1205130"/>
                </a:lnTo>
                <a:lnTo>
                  <a:pt x="25442" y="1185713"/>
                </a:lnTo>
                <a:lnTo>
                  <a:pt x="15399" y="1164959"/>
                </a:lnTo>
                <a:lnTo>
                  <a:pt x="7365" y="1144872"/>
                </a:lnTo>
                <a:lnTo>
                  <a:pt x="2009" y="1124117"/>
                </a:lnTo>
                <a:lnTo>
                  <a:pt x="0" y="1102693"/>
                </a:lnTo>
                <a:lnTo>
                  <a:pt x="2009" y="1081269"/>
                </a:lnTo>
                <a:lnTo>
                  <a:pt x="7365" y="1060514"/>
                </a:lnTo>
                <a:lnTo>
                  <a:pt x="15399" y="1040429"/>
                </a:lnTo>
                <a:lnTo>
                  <a:pt x="25442" y="1019674"/>
                </a:lnTo>
                <a:lnTo>
                  <a:pt x="36825" y="1000258"/>
                </a:lnTo>
                <a:lnTo>
                  <a:pt x="48876" y="980172"/>
                </a:lnTo>
                <a:lnTo>
                  <a:pt x="59588" y="960086"/>
                </a:lnTo>
                <a:lnTo>
                  <a:pt x="70301" y="940001"/>
                </a:lnTo>
                <a:lnTo>
                  <a:pt x="78334" y="920585"/>
                </a:lnTo>
                <a:lnTo>
                  <a:pt x="83691" y="899830"/>
                </a:lnTo>
                <a:lnTo>
                  <a:pt x="86368" y="879075"/>
                </a:lnTo>
                <a:lnTo>
                  <a:pt x="86368" y="856981"/>
                </a:lnTo>
                <a:lnTo>
                  <a:pt x="85030" y="834217"/>
                </a:lnTo>
                <a:lnTo>
                  <a:pt x="82352" y="811455"/>
                </a:lnTo>
                <a:lnTo>
                  <a:pt x="79004" y="788690"/>
                </a:lnTo>
                <a:lnTo>
                  <a:pt x="76327" y="765926"/>
                </a:lnTo>
                <a:lnTo>
                  <a:pt x="74317" y="743163"/>
                </a:lnTo>
                <a:lnTo>
                  <a:pt x="74987" y="721738"/>
                </a:lnTo>
                <a:lnTo>
                  <a:pt x="77665" y="700983"/>
                </a:lnTo>
                <a:lnTo>
                  <a:pt x="83691" y="680898"/>
                </a:lnTo>
                <a:lnTo>
                  <a:pt x="92394" y="664160"/>
                </a:lnTo>
                <a:lnTo>
                  <a:pt x="103776" y="648092"/>
                </a:lnTo>
                <a:lnTo>
                  <a:pt x="117167" y="634032"/>
                </a:lnTo>
                <a:lnTo>
                  <a:pt x="132565" y="619972"/>
                </a:lnTo>
                <a:lnTo>
                  <a:pt x="148634" y="607251"/>
                </a:lnTo>
                <a:lnTo>
                  <a:pt x="165371" y="594531"/>
                </a:lnTo>
                <a:lnTo>
                  <a:pt x="182778" y="581810"/>
                </a:lnTo>
                <a:lnTo>
                  <a:pt x="198848" y="569088"/>
                </a:lnTo>
                <a:lnTo>
                  <a:pt x="214246" y="555699"/>
                </a:lnTo>
                <a:lnTo>
                  <a:pt x="227636" y="540300"/>
                </a:lnTo>
                <a:lnTo>
                  <a:pt x="239688" y="525570"/>
                </a:lnTo>
                <a:lnTo>
                  <a:pt x="249062" y="508832"/>
                </a:lnTo>
                <a:lnTo>
                  <a:pt x="257096" y="490756"/>
                </a:lnTo>
                <a:lnTo>
                  <a:pt x="263791" y="471339"/>
                </a:lnTo>
                <a:lnTo>
                  <a:pt x="269817" y="451253"/>
                </a:lnTo>
                <a:lnTo>
                  <a:pt x="275173" y="431169"/>
                </a:lnTo>
                <a:lnTo>
                  <a:pt x="280529" y="410413"/>
                </a:lnTo>
                <a:lnTo>
                  <a:pt x="286555" y="390998"/>
                </a:lnTo>
                <a:lnTo>
                  <a:pt x="293250" y="371581"/>
                </a:lnTo>
                <a:lnTo>
                  <a:pt x="301283" y="353504"/>
                </a:lnTo>
                <a:lnTo>
                  <a:pt x="311327" y="337436"/>
                </a:lnTo>
                <a:lnTo>
                  <a:pt x="323377" y="322706"/>
                </a:lnTo>
                <a:lnTo>
                  <a:pt x="338107" y="310655"/>
                </a:lnTo>
                <a:lnTo>
                  <a:pt x="354176" y="300613"/>
                </a:lnTo>
                <a:lnTo>
                  <a:pt x="372252" y="292578"/>
                </a:lnTo>
                <a:lnTo>
                  <a:pt x="391668" y="285883"/>
                </a:lnTo>
                <a:lnTo>
                  <a:pt x="411084" y="279857"/>
                </a:lnTo>
                <a:lnTo>
                  <a:pt x="431839" y="274501"/>
                </a:lnTo>
                <a:lnTo>
                  <a:pt x="451925" y="269145"/>
                </a:lnTo>
                <a:lnTo>
                  <a:pt x="472011" y="263119"/>
                </a:lnTo>
                <a:lnTo>
                  <a:pt x="491426" y="256425"/>
                </a:lnTo>
                <a:lnTo>
                  <a:pt x="509504" y="248390"/>
                </a:lnTo>
                <a:lnTo>
                  <a:pt x="526241" y="239018"/>
                </a:lnTo>
                <a:lnTo>
                  <a:pt x="540970" y="226966"/>
                </a:lnTo>
                <a:lnTo>
                  <a:pt x="556368" y="213575"/>
                </a:lnTo>
                <a:lnTo>
                  <a:pt x="569760" y="198177"/>
                </a:lnTo>
                <a:lnTo>
                  <a:pt x="582481" y="182108"/>
                </a:lnTo>
                <a:lnTo>
                  <a:pt x="595201" y="165370"/>
                </a:lnTo>
                <a:lnTo>
                  <a:pt x="607922" y="148632"/>
                </a:lnTo>
                <a:lnTo>
                  <a:pt x="620642" y="132563"/>
                </a:lnTo>
                <a:lnTo>
                  <a:pt x="634703" y="117165"/>
                </a:lnTo>
                <a:lnTo>
                  <a:pt x="648763" y="103775"/>
                </a:lnTo>
                <a:lnTo>
                  <a:pt x="664831" y="92393"/>
                </a:lnTo>
                <a:lnTo>
                  <a:pt x="681569" y="83689"/>
                </a:lnTo>
                <a:lnTo>
                  <a:pt x="701655" y="77664"/>
                </a:lnTo>
                <a:lnTo>
                  <a:pt x="722410" y="74985"/>
                </a:lnTo>
                <a:lnTo>
                  <a:pt x="743834" y="74315"/>
                </a:lnTo>
                <a:lnTo>
                  <a:pt x="766598" y="76324"/>
                </a:lnTo>
                <a:lnTo>
                  <a:pt x="789361" y="79003"/>
                </a:lnTo>
                <a:lnTo>
                  <a:pt x="812125" y="82350"/>
                </a:lnTo>
                <a:lnTo>
                  <a:pt x="834888" y="85029"/>
                </a:lnTo>
                <a:lnTo>
                  <a:pt x="857651" y="86367"/>
                </a:lnTo>
                <a:lnTo>
                  <a:pt x="879747" y="86367"/>
                </a:lnTo>
                <a:lnTo>
                  <a:pt x="900501" y="83689"/>
                </a:lnTo>
                <a:lnTo>
                  <a:pt x="921925" y="78332"/>
                </a:lnTo>
                <a:lnTo>
                  <a:pt x="941342" y="70298"/>
                </a:lnTo>
                <a:lnTo>
                  <a:pt x="961427" y="59586"/>
                </a:lnTo>
                <a:lnTo>
                  <a:pt x="981512" y="48875"/>
                </a:lnTo>
                <a:lnTo>
                  <a:pt x="1001598" y="36823"/>
                </a:lnTo>
                <a:lnTo>
                  <a:pt x="1021014" y="25441"/>
                </a:lnTo>
                <a:lnTo>
                  <a:pt x="1041769" y="15399"/>
                </a:lnTo>
                <a:lnTo>
                  <a:pt x="1061855" y="7364"/>
                </a:lnTo>
                <a:lnTo>
                  <a:pt x="1082609" y="2008"/>
                </a:lnTo>
                <a:lnTo>
                  <a:pt x="1104034" y="0"/>
                </a:lnTo>
                <a:close/>
              </a:path>
            </a:pathLst>
          </a:custGeom>
        </p:spPr>
      </p:pic>
      <p:pic>
        <p:nvPicPr>
          <p:cNvPr id="19" name="Εικόνα 3" descr="Icon&#10;&#10;Description automatically generated with medium confidence">
            <a:extLst>
              <a:ext uri="{FF2B5EF4-FFF2-40B4-BE49-F238E27FC236}">
                <a16:creationId xmlns:a16="http://schemas.microsoft.com/office/drawing/2014/main" id="{B3F1FC89-843C-4485-06D1-1C50C18E1AA7}"/>
              </a:ext>
            </a:extLst>
          </p:cNvPr>
          <p:cNvPicPr>
            <a:picLocks noChangeAspect="1"/>
          </p:cNvPicPr>
          <p:nvPr/>
        </p:nvPicPr>
        <p:blipFill rotWithShape="1">
          <a:blip r:embed="rId3"/>
          <a:srcRect t="121"/>
          <a:stretch/>
        </p:blipFill>
        <p:spPr>
          <a:xfrm>
            <a:off x="7726432" y="3792481"/>
            <a:ext cx="2735006" cy="2731684"/>
          </a:xfrm>
          <a:custGeom>
            <a:avLst/>
            <a:gdLst/>
            <a:ahLst/>
            <a:cxnLst/>
            <a:rect l="l" t="t" r="r" b="b"/>
            <a:pathLst>
              <a:path w="2208067" h="2205387">
                <a:moveTo>
                  <a:pt x="1104034" y="0"/>
                </a:moveTo>
                <a:lnTo>
                  <a:pt x="1125458" y="2008"/>
                </a:lnTo>
                <a:lnTo>
                  <a:pt x="1146213" y="7364"/>
                </a:lnTo>
                <a:lnTo>
                  <a:pt x="1166298" y="15399"/>
                </a:lnTo>
                <a:lnTo>
                  <a:pt x="1187053" y="25441"/>
                </a:lnTo>
                <a:lnTo>
                  <a:pt x="1206470" y="36823"/>
                </a:lnTo>
                <a:lnTo>
                  <a:pt x="1226555" y="48875"/>
                </a:lnTo>
                <a:lnTo>
                  <a:pt x="1246641" y="59586"/>
                </a:lnTo>
                <a:lnTo>
                  <a:pt x="1266726" y="70298"/>
                </a:lnTo>
                <a:lnTo>
                  <a:pt x="1286811" y="78332"/>
                </a:lnTo>
                <a:lnTo>
                  <a:pt x="1307567" y="83689"/>
                </a:lnTo>
                <a:lnTo>
                  <a:pt x="1328322" y="86367"/>
                </a:lnTo>
                <a:lnTo>
                  <a:pt x="1350416" y="86367"/>
                </a:lnTo>
                <a:lnTo>
                  <a:pt x="1373180" y="85029"/>
                </a:lnTo>
                <a:lnTo>
                  <a:pt x="1395942" y="82350"/>
                </a:lnTo>
                <a:lnTo>
                  <a:pt x="1418706" y="79003"/>
                </a:lnTo>
                <a:lnTo>
                  <a:pt x="1441471" y="76324"/>
                </a:lnTo>
                <a:lnTo>
                  <a:pt x="1464234" y="74315"/>
                </a:lnTo>
                <a:lnTo>
                  <a:pt x="1485659" y="74985"/>
                </a:lnTo>
                <a:lnTo>
                  <a:pt x="1506414" y="77664"/>
                </a:lnTo>
                <a:lnTo>
                  <a:pt x="1526499" y="83689"/>
                </a:lnTo>
                <a:lnTo>
                  <a:pt x="1543237" y="92393"/>
                </a:lnTo>
                <a:lnTo>
                  <a:pt x="1559305" y="103775"/>
                </a:lnTo>
                <a:lnTo>
                  <a:pt x="1573365" y="117165"/>
                </a:lnTo>
                <a:lnTo>
                  <a:pt x="1587426" y="132563"/>
                </a:lnTo>
                <a:lnTo>
                  <a:pt x="1600146" y="148632"/>
                </a:lnTo>
                <a:lnTo>
                  <a:pt x="1612866" y="165370"/>
                </a:lnTo>
                <a:lnTo>
                  <a:pt x="1625587" y="182108"/>
                </a:lnTo>
                <a:lnTo>
                  <a:pt x="1638308" y="198177"/>
                </a:lnTo>
                <a:lnTo>
                  <a:pt x="1651699" y="213575"/>
                </a:lnTo>
                <a:lnTo>
                  <a:pt x="1667097" y="226966"/>
                </a:lnTo>
                <a:lnTo>
                  <a:pt x="1681826" y="239018"/>
                </a:lnTo>
                <a:lnTo>
                  <a:pt x="1698565" y="248390"/>
                </a:lnTo>
                <a:lnTo>
                  <a:pt x="1716642" y="256425"/>
                </a:lnTo>
                <a:lnTo>
                  <a:pt x="1736058" y="263119"/>
                </a:lnTo>
                <a:lnTo>
                  <a:pt x="1756144" y="269145"/>
                </a:lnTo>
                <a:lnTo>
                  <a:pt x="1776228" y="274501"/>
                </a:lnTo>
                <a:lnTo>
                  <a:pt x="1796984" y="279857"/>
                </a:lnTo>
                <a:lnTo>
                  <a:pt x="1816399" y="285883"/>
                </a:lnTo>
                <a:lnTo>
                  <a:pt x="1835816" y="292578"/>
                </a:lnTo>
                <a:lnTo>
                  <a:pt x="1853892" y="300613"/>
                </a:lnTo>
                <a:lnTo>
                  <a:pt x="1869960" y="310655"/>
                </a:lnTo>
                <a:lnTo>
                  <a:pt x="1884691" y="322706"/>
                </a:lnTo>
                <a:lnTo>
                  <a:pt x="1896741" y="337436"/>
                </a:lnTo>
                <a:lnTo>
                  <a:pt x="1906785" y="353504"/>
                </a:lnTo>
                <a:lnTo>
                  <a:pt x="1914819" y="371581"/>
                </a:lnTo>
                <a:lnTo>
                  <a:pt x="1921514" y="390998"/>
                </a:lnTo>
                <a:lnTo>
                  <a:pt x="1927540" y="410413"/>
                </a:lnTo>
                <a:lnTo>
                  <a:pt x="1932896" y="431169"/>
                </a:lnTo>
                <a:lnTo>
                  <a:pt x="1938252" y="451253"/>
                </a:lnTo>
                <a:lnTo>
                  <a:pt x="1944278" y="471339"/>
                </a:lnTo>
                <a:lnTo>
                  <a:pt x="1950972" y="490756"/>
                </a:lnTo>
                <a:lnTo>
                  <a:pt x="1959007" y="508832"/>
                </a:lnTo>
                <a:lnTo>
                  <a:pt x="1968380" y="525570"/>
                </a:lnTo>
                <a:lnTo>
                  <a:pt x="1980431" y="540300"/>
                </a:lnTo>
                <a:lnTo>
                  <a:pt x="1993822" y="555699"/>
                </a:lnTo>
                <a:lnTo>
                  <a:pt x="2009221" y="569088"/>
                </a:lnTo>
                <a:lnTo>
                  <a:pt x="2025959" y="581810"/>
                </a:lnTo>
                <a:lnTo>
                  <a:pt x="2042697" y="594531"/>
                </a:lnTo>
                <a:lnTo>
                  <a:pt x="2059434" y="607251"/>
                </a:lnTo>
                <a:lnTo>
                  <a:pt x="2075502" y="619972"/>
                </a:lnTo>
                <a:lnTo>
                  <a:pt x="2090901" y="634032"/>
                </a:lnTo>
                <a:lnTo>
                  <a:pt x="2104293" y="648092"/>
                </a:lnTo>
                <a:lnTo>
                  <a:pt x="2115673" y="664160"/>
                </a:lnTo>
                <a:lnTo>
                  <a:pt x="2124377" y="680898"/>
                </a:lnTo>
                <a:lnTo>
                  <a:pt x="2130403" y="700983"/>
                </a:lnTo>
                <a:lnTo>
                  <a:pt x="2133081" y="721738"/>
                </a:lnTo>
                <a:lnTo>
                  <a:pt x="2133751" y="743163"/>
                </a:lnTo>
                <a:lnTo>
                  <a:pt x="2131741" y="765926"/>
                </a:lnTo>
                <a:lnTo>
                  <a:pt x="2129065" y="788690"/>
                </a:lnTo>
                <a:lnTo>
                  <a:pt x="2125717" y="811455"/>
                </a:lnTo>
                <a:lnTo>
                  <a:pt x="2123039" y="834217"/>
                </a:lnTo>
                <a:lnTo>
                  <a:pt x="2121699" y="856981"/>
                </a:lnTo>
                <a:lnTo>
                  <a:pt x="2121699" y="879075"/>
                </a:lnTo>
                <a:lnTo>
                  <a:pt x="2124377" y="899830"/>
                </a:lnTo>
                <a:lnTo>
                  <a:pt x="2129733" y="920585"/>
                </a:lnTo>
                <a:lnTo>
                  <a:pt x="2137767" y="940001"/>
                </a:lnTo>
                <a:lnTo>
                  <a:pt x="2147811" y="960086"/>
                </a:lnTo>
                <a:lnTo>
                  <a:pt x="2159193" y="980172"/>
                </a:lnTo>
                <a:lnTo>
                  <a:pt x="2171243" y="1000258"/>
                </a:lnTo>
                <a:lnTo>
                  <a:pt x="2182625" y="1019674"/>
                </a:lnTo>
                <a:lnTo>
                  <a:pt x="2192669" y="1040429"/>
                </a:lnTo>
                <a:lnTo>
                  <a:pt x="2200702" y="1060514"/>
                </a:lnTo>
                <a:lnTo>
                  <a:pt x="2206059" y="1081269"/>
                </a:lnTo>
                <a:lnTo>
                  <a:pt x="2208067" y="1102693"/>
                </a:lnTo>
                <a:lnTo>
                  <a:pt x="2206059" y="1124117"/>
                </a:lnTo>
                <a:lnTo>
                  <a:pt x="2200702" y="1144872"/>
                </a:lnTo>
                <a:lnTo>
                  <a:pt x="2192669" y="1164959"/>
                </a:lnTo>
                <a:lnTo>
                  <a:pt x="2182625" y="1185713"/>
                </a:lnTo>
                <a:lnTo>
                  <a:pt x="2171243" y="1205130"/>
                </a:lnTo>
                <a:lnTo>
                  <a:pt x="2159193" y="1225216"/>
                </a:lnTo>
                <a:lnTo>
                  <a:pt x="2147811" y="1245301"/>
                </a:lnTo>
                <a:lnTo>
                  <a:pt x="2137767" y="1265386"/>
                </a:lnTo>
                <a:lnTo>
                  <a:pt x="2129733" y="1284802"/>
                </a:lnTo>
                <a:lnTo>
                  <a:pt x="2124377" y="1305558"/>
                </a:lnTo>
                <a:lnTo>
                  <a:pt x="2121699" y="1326312"/>
                </a:lnTo>
                <a:lnTo>
                  <a:pt x="2121699" y="1348406"/>
                </a:lnTo>
                <a:lnTo>
                  <a:pt x="2123039" y="1371169"/>
                </a:lnTo>
                <a:lnTo>
                  <a:pt x="2125717" y="1393933"/>
                </a:lnTo>
                <a:lnTo>
                  <a:pt x="2129065" y="1416697"/>
                </a:lnTo>
                <a:lnTo>
                  <a:pt x="2131741" y="1439461"/>
                </a:lnTo>
                <a:lnTo>
                  <a:pt x="2133751" y="1462224"/>
                </a:lnTo>
                <a:lnTo>
                  <a:pt x="2133081" y="1483649"/>
                </a:lnTo>
                <a:lnTo>
                  <a:pt x="2130403" y="1504404"/>
                </a:lnTo>
                <a:lnTo>
                  <a:pt x="2124377" y="1524489"/>
                </a:lnTo>
                <a:lnTo>
                  <a:pt x="2115673" y="1541227"/>
                </a:lnTo>
                <a:lnTo>
                  <a:pt x="2104293" y="1557295"/>
                </a:lnTo>
                <a:lnTo>
                  <a:pt x="2090901" y="1571355"/>
                </a:lnTo>
                <a:lnTo>
                  <a:pt x="2075502" y="1585414"/>
                </a:lnTo>
                <a:lnTo>
                  <a:pt x="2059434" y="1598135"/>
                </a:lnTo>
                <a:lnTo>
                  <a:pt x="2042697" y="1610856"/>
                </a:lnTo>
                <a:lnTo>
                  <a:pt x="2025959" y="1623577"/>
                </a:lnTo>
                <a:lnTo>
                  <a:pt x="2009221" y="1636298"/>
                </a:lnTo>
                <a:lnTo>
                  <a:pt x="1993822" y="1649688"/>
                </a:lnTo>
                <a:lnTo>
                  <a:pt x="1980431" y="1665087"/>
                </a:lnTo>
                <a:lnTo>
                  <a:pt x="1968380" y="1679817"/>
                </a:lnTo>
                <a:lnTo>
                  <a:pt x="1959007" y="1696554"/>
                </a:lnTo>
                <a:lnTo>
                  <a:pt x="1950972" y="1714631"/>
                </a:lnTo>
                <a:lnTo>
                  <a:pt x="1944278" y="1734047"/>
                </a:lnTo>
                <a:lnTo>
                  <a:pt x="1938252" y="1754133"/>
                </a:lnTo>
                <a:lnTo>
                  <a:pt x="1932896" y="1774219"/>
                </a:lnTo>
                <a:lnTo>
                  <a:pt x="1927540" y="1794974"/>
                </a:lnTo>
                <a:lnTo>
                  <a:pt x="1921514" y="1814390"/>
                </a:lnTo>
                <a:lnTo>
                  <a:pt x="1914819" y="1833805"/>
                </a:lnTo>
                <a:lnTo>
                  <a:pt x="1906785" y="1851883"/>
                </a:lnTo>
                <a:lnTo>
                  <a:pt x="1896741" y="1867952"/>
                </a:lnTo>
                <a:lnTo>
                  <a:pt x="1884691" y="1882680"/>
                </a:lnTo>
                <a:lnTo>
                  <a:pt x="1869960" y="1894732"/>
                </a:lnTo>
                <a:lnTo>
                  <a:pt x="1853892" y="1904774"/>
                </a:lnTo>
                <a:lnTo>
                  <a:pt x="1835816" y="1912808"/>
                </a:lnTo>
                <a:lnTo>
                  <a:pt x="1816399" y="1919504"/>
                </a:lnTo>
                <a:lnTo>
                  <a:pt x="1796984" y="1925529"/>
                </a:lnTo>
                <a:lnTo>
                  <a:pt x="1776228" y="1930886"/>
                </a:lnTo>
                <a:lnTo>
                  <a:pt x="1756144" y="1936242"/>
                </a:lnTo>
                <a:lnTo>
                  <a:pt x="1736058" y="1942267"/>
                </a:lnTo>
                <a:lnTo>
                  <a:pt x="1716642" y="1948962"/>
                </a:lnTo>
                <a:lnTo>
                  <a:pt x="1698565" y="1956997"/>
                </a:lnTo>
                <a:lnTo>
                  <a:pt x="1681826" y="1966370"/>
                </a:lnTo>
                <a:lnTo>
                  <a:pt x="1667097" y="1978420"/>
                </a:lnTo>
                <a:lnTo>
                  <a:pt x="1651699" y="1991811"/>
                </a:lnTo>
                <a:lnTo>
                  <a:pt x="1638308" y="2007210"/>
                </a:lnTo>
                <a:lnTo>
                  <a:pt x="1625587" y="2023278"/>
                </a:lnTo>
                <a:lnTo>
                  <a:pt x="1612866" y="2040016"/>
                </a:lnTo>
                <a:lnTo>
                  <a:pt x="1600146" y="2056754"/>
                </a:lnTo>
                <a:lnTo>
                  <a:pt x="1587426" y="2072823"/>
                </a:lnTo>
                <a:lnTo>
                  <a:pt x="1573365" y="2088222"/>
                </a:lnTo>
                <a:lnTo>
                  <a:pt x="1559305" y="2101612"/>
                </a:lnTo>
                <a:lnTo>
                  <a:pt x="1543237" y="2112994"/>
                </a:lnTo>
                <a:lnTo>
                  <a:pt x="1526499" y="2121698"/>
                </a:lnTo>
                <a:lnTo>
                  <a:pt x="1506414" y="2127723"/>
                </a:lnTo>
                <a:lnTo>
                  <a:pt x="1485659" y="2130402"/>
                </a:lnTo>
                <a:lnTo>
                  <a:pt x="1464234" y="2131071"/>
                </a:lnTo>
                <a:lnTo>
                  <a:pt x="1441471" y="2129062"/>
                </a:lnTo>
                <a:lnTo>
                  <a:pt x="1418706" y="2126385"/>
                </a:lnTo>
                <a:lnTo>
                  <a:pt x="1395942" y="2123036"/>
                </a:lnTo>
                <a:lnTo>
                  <a:pt x="1373180" y="2120359"/>
                </a:lnTo>
                <a:lnTo>
                  <a:pt x="1350416" y="2119020"/>
                </a:lnTo>
                <a:lnTo>
                  <a:pt x="1328322" y="2119020"/>
                </a:lnTo>
                <a:lnTo>
                  <a:pt x="1307567" y="2121698"/>
                </a:lnTo>
                <a:lnTo>
                  <a:pt x="1286811" y="2127054"/>
                </a:lnTo>
                <a:lnTo>
                  <a:pt x="1266726" y="2135088"/>
                </a:lnTo>
                <a:lnTo>
                  <a:pt x="1246641" y="2145800"/>
                </a:lnTo>
                <a:lnTo>
                  <a:pt x="1226555" y="2156513"/>
                </a:lnTo>
                <a:lnTo>
                  <a:pt x="1206470" y="2168563"/>
                </a:lnTo>
                <a:lnTo>
                  <a:pt x="1187053" y="2179945"/>
                </a:lnTo>
                <a:lnTo>
                  <a:pt x="1166298" y="2189988"/>
                </a:lnTo>
                <a:lnTo>
                  <a:pt x="1146213" y="2198023"/>
                </a:lnTo>
                <a:lnTo>
                  <a:pt x="1125458" y="2203379"/>
                </a:lnTo>
                <a:lnTo>
                  <a:pt x="1104034" y="2205387"/>
                </a:lnTo>
                <a:lnTo>
                  <a:pt x="1082609" y="2203379"/>
                </a:lnTo>
                <a:lnTo>
                  <a:pt x="1061855" y="2198023"/>
                </a:lnTo>
                <a:lnTo>
                  <a:pt x="1041769" y="2189988"/>
                </a:lnTo>
                <a:lnTo>
                  <a:pt x="1021014" y="2179945"/>
                </a:lnTo>
                <a:lnTo>
                  <a:pt x="1001598" y="2168563"/>
                </a:lnTo>
                <a:lnTo>
                  <a:pt x="981512" y="2156513"/>
                </a:lnTo>
                <a:lnTo>
                  <a:pt x="961427" y="2145800"/>
                </a:lnTo>
                <a:lnTo>
                  <a:pt x="941342" y="2135088"/>
                </a:lnTo>
                <a:lnTo>
                  <a:pt x="921925" y="2127054"/>
                </a:lnTo>
                <a:lnTo>
                  <a:pt x="900501" y="2121698"/>
                </a:lnTo>
                <a:lnTo>
                  <a:pt x="879747" y="2119020"/>
                </a:lnTo>
                <a:lnTo>
                  <a:pt x="857651" y="2119020"/>
                </a:lnTo>
                <a:lnTo>
                  <a:pt x="834888" y="2120359"/>
                </a:lnTo>
                <a:lnTo>
                  <a:pt x="812125" y="2123036"/>
                </a:lnTo>
                <a:lnTo>
                  <a:pt x="789361" y="2126385"/>
                </a:lnTo>
                <a:lnTo>
                  <a:pt x="766598" y="2129062"/>
                </a:lnTo>
                <a:lnTo>
                  <a:pt x="743834" y="2131071"/>
                </a:lnTo>
                <a:lnTo>
                  <a:pt x="722410" y="2130402"/>
                </a:lnTo>
                <a:lnTo>
                  <a:pt x="701655" y="2127723"/>
                </a:lnTo>
                <a:lnTo>
                  <a:pt x="681569" y="2121698"/>
                </a:lnTo>
                <a:lnTo>
                  <a:pt x="664831" y="2112994"/>
                </a:lnTo>
                <a:lnTo>
                  <a:pt x="648763" y="2101612"/>
                </a:lnTo>
                <a:lnTo>
                  <a:pt x="634703" y="2088222"/>
                </a:lnTo>
                <a:lnTo>
                  <a:pt x="620642" y="2072823"/>
                </a:lnTo>
                <a:lnTo>
                  <a:pt x="607922" y="2056754"/>
                </a:lnTo>
                <a:lnTo>
                  <a:pt x="595201" y="2040016"/>
                </a:lnTo>
                <a:lnTo>
                  <a:pt x="582481" y="2023278"/>
                </a:lnTo>
                <a:lnTo>
                  <a:pt x="569760" y="2007210"/>
                </a:lnTo>
                <a:lnTo>
                  <a:pt x="556368" y="1991811"/>
                </a:lnTo>
                <a:lnTo>
                  <a:pt x="540970" y="1978420"/>
                </a:lnTo>
                <a:lnTo>
                  <a:pt x="526241" y="1966370"/>
                </a:lnTo>
                <a:lnTo>
                  <a:pt x="509504" y="1956997"/>
                </a:lnTo>
                <a:lnTo>
                  <a:pt x="491426" y="1948962"/>
                </a:lnTo>
                <a:lnTo>
                  <a:pt x="472011" y="1942267"/>
                </a:lnTo>
                <a:lnTo>
                  <a:pt x="451925" y="1936242"/>
                </a:lnTo>
                <a:lnTo>
                  <a:pt x="431839" y="1930886"/>
                </a:lnTo>
                <a:lnTo>
                  <a:pt x="411084" y="1925529"/>
                </a:lnTo>
                <a:lnTo>
                  <a:pt x="391668" y="1919504"/>
                </a:lnTo>
                <a:lnTo>
                  <a:pt x="372252" y="1912808"/>
                </a:lnTo>
                <a:lnTo>
                  <a:pt x="354176" y="1904774"/>
                </a:lnTo>
                <a:lnTo>
                  <a:pt x="338107" y="1894732"/>
                </a:lnTo>
                <a:lnTo>
                  <a:pt x="323377" y="1882680"/>
                </a:lnTo>
                <a:lnTo>
                  <a:pt x="311327" y="1867952"/>
                </a:lnTo>
                <a:lnTo>
                  <a:pt x="301283" y="1851883"/>
                </a:lnTo>
                <a:lnTo>
                  <a:pt x="293250" y="1833805"/>
                </a:lnTo>
                <a:lnTo>
                  <a:pt x="286555" y="1814390"/>
                </a:lnTo>
                <a:lnTo>
                  <a:pt x="280529" y="1794974"/>
                </a:lnTo>
                <a:lnTo>
                  <a:pt x="275173" y="1774219"/>
                </a:lnTo>
                <a:lnTo>
                  <a:pt x="269817" y="1754133"/>
                </a:lnTo>
                <a:lnTo>
                  <a:pt x="263791" y="1734047"/>
                </a:lnTo>
                <a:lnTo>
                  <a:pt x="257096" y="1714631"/>
                </a:lnTo>
                <a:lnTo>
                  <a:pt x="249062" y="1696554"/>
                </a:lnTo>
                <a:lnTo>
                  <a:pt x="239688" y="1679817"/>
                </a:lnTo>
                <a:lnTo>
                  <a:pt x="227636" y="1665087"/>
                </a:lnTo>
                <a:lnTo>
                  <a:pt x="214246" y="1649688"/>
                </a:lnTo>
                <a:lnTo>
                  <a:pt x="198848" y="1636298"/>
                </a:lnTo>
                <a:lnTo>
                  <a:pt x="182778" y="1623577"/>
                </a:lnTo>
                <a:lnTo>
                  <a:pt x="165371" y="1610856"/>
                </a:lnTo>
                <a:lnTo>
                  <a:pt x="148634" y="1598135"/>
                </a:lnTo>
                <a:lnTo>
                  <a:pt x="132565" y="1585414"/>
                </a:lnTo>
                <a:lnTo>
                  <a:pt x="117167" y="1571355"/>
                </a:lnTo>
                <a:lnTo>
                  <a:pt x="103776" y="1557295"/>
                </a:lnTo>
                <a:lnTo>
                  <a:pt x="92394" y="1541227"/>
                </a:lnTo>
                <a:lnTo>
                  <a:pt x="83691" y="1524489"/>
                </a:lnTo>
                <a:lnTo>
                  <a:pt x="77665" y="1504404"/>
                </a:lnTo>
                <a:lnTo>
                  <a:pt x="74987" y="1483649"/>
                </a:lnTo>
                <a:lnTo>
                  <a:pt x="74317" y="1462224"/>
                </a:lnTo>
                <a:lnTo>
                  <a:pt x="76327" y="1439461"/>
                </a:lnTo>
                <a:lnTo>
                  <a:pt x="79004" y="1416697"/>
                </a:lnTo>
                <a:lnTo>
                  <a:pt x="82352" y="1393933"/>
                </a:lnTo>
                <a:lnTo>
                  <a:pt x="85030" y="1371169"/>
                </a:lnTo>
                <a:lnTo>
                  <a:pt x="86368" y="1348406"/>
                </a:lnTo>
                <a:lnTo>
                  <a:pt x="86368" y="1326312"/>
                </a:lnTo>
                <a:lnTo>
                  <a:pt x="83691" y="1305558"/>
                </a:lnTo>
                <a:lnTo>
                  <a:pt x="78334" y="1284802"/>
                </a:lnTo>
                <a:lnTo>
                  <a:pt x="70301" y="1265386"/>
                </a:lnTo>
                <a:lnTo>
                  <a:pt x="59588" y="1245301"/>
                </a:lnTo>
                <a:lnTo>
                  <a:pt x="48876" y="1225216"/>
                </a:lnTo>
                <a:lnTo>
                  <a:pt x="36825" y="1205130"/>
                </a:lnTo>
                <a:lnTo>
                  <a:pt x="25442" y="1185713"/>
                </a:lnTo>
                <a:lnTo>
                  <a:pt x="15399" y="1164959"/>
                </a:lnTo>
                <a:lnTo>
                  <a:pt x="7365" y="1144872"/>
                </a:lnTo>
                <a:lnTo>
                  <a:pt x="2009" y="1124117"/>
                </a:lnTo>
                <a:lnTo>
                  <a:pt x="0" y="1102693"/>
                </a:lnTo>
                <a:lnTo>
                  <a:pt x="2009" y="1081269"/>
                </a:lnTo>
                <a:lnTo>
                  <a:pt x="7365" y="1060514"/>
                </a:lnTo>
                <a:lnTo>
                  <a:pt x="15399" y="1040429"/>
                </a:lnTo>
                <a:lnTo>
                  <a:pt x="25442" y="1019674"/>
                </a:lnTo>
                <a:lnTo>
                  <a:pt x="36825" y="1000258"/>
                </a:lnTo>
                <a:lnTo>
                  <a:pt x="48876" y="980172"/>
                </a:lnTo>
                <a:lnTo>
                  <a:pt x="59588" y="960086"/>
                </a:lnTo>
                <a:lnTo>
                  <a:pt x="70301" y="940001"/>
                </a:lnTo>
                <a:lnTo>
                  <a:pt x="78334" y="920585"/>
                </a:lnTo>
                <a:lnTo>
                  <a:pt x="83691" y="899830"/>
                </a:lnTo>
                <a:lnTo>
                  <a:pt x="86368" y="879075"/>
                </a:lnTo>
                <a:lnTo>
                  <a:pt x="86368" y="856981"/>
                </a:lnTo>
                <a:lnTo>
                  <a:pt x="85030" y="834217"/>
                </a:lnTo>
                <a:lnTo>
                  <a:pt x="82352" y="811455"/>
                </a:lnTo>
                <a:lnTo>
                  <a:pt x="79004" y="788690"/>
                </a:lnTo>
                <a:lnTo>
                  <a:pt x="76327" y="765926"/>
                </a:lnTo>
                <a:lnTo>
                  <a:pt x="74317" y="743163"/>
                </a:lnTo>
                <a:lnTo>
                  <a:pt x="74987" y="721738"/>
                </a:lnTo>
                <a:lnTo>
                  <a:pt x="77665" y="700983"/>
                </a:lnTo>
                <a:lnTo>
                  <a:pt x="83691" y="680898"/>
                </a:lnTo>
                <a:lnTo>
                  <a:pt x="92394" y="664160"/>
                </a:lnTo>
                <a:lnTo>
                  <a:pt x="103776" y="648092"/>
                </a:lnTo>
                <a:lnTo>
                  <a:pt x="117167" y="634032"/>
                </a:lnTo>
                <a:lnTo>
                  <a:pt x="132565" y="619972"/>
                </a:lnTo>
                <a:lnTo>
                  <a:pt x="148634" y="607251"/>
                </a:lnTo>
                <a:lnTo>
                  <a:pt x="165371" y="594531"/>
                </a:lnTo>
                <a:lnTo>
                  <a:pt x="182778" y="581810"/>
                </a:lnTo>
                <a:lnTo>
                  <a:pt x="198848" y="569088"/>
                </a:lnTo>
                <a:lnTo>
                  <a:pt x="214246" y="555699"/>
                </a:lnTo>
                <a:lnTo>
                  <a:pt x="227636" y="540300"/>
                </a:lnTo>
                <a:lnTo>
                  <a:pt x="239688" y="525570"/>
                </a:lnTo>
                <a:lnTo>
                  <a:pt x="249062" y="508832"/>
                </a:lnTo>
                <a:lnTo>
                  <a:pt x="257096" y="490756"/>
                </a:lnTo>
                <a:lnTo>
                  <a:pt x="263791" y="471339"/>
                </a:lnTo>
                <a:lnTo>
                  <a:pt x="269817" y="451253"/>
                </a:lnTo>
                <a:lnTo>
                  <a:pt x="275173" y="431169"/>
                </a:lnTo>
                <a:lnTo>
                  <a:pt x="280529" y="410413"/>
                </a:lnTo>
                <a:lnTo>
                  <a:pt x="286555" y="390998"/>
                </a:lnTo>
                <a:lnTo>
                  <a:pt x="293250" y="371581"/>
                </a:lnTo>
                <a:lnTo>
                  <a:pt x="301283" y="353504"/>
                </a:lnTo>
                <a:lnTo>
                  <a:pt x="311327" y="337436"/>
                </a:lnTo>
                <a:lnTo>
                  <a:pt x="323377" y="322706"/>
                </a:lnTo>
                <a:lnTo>
                  <a:pt x="338107" y="310655"/>
                </a:lnTo>
                <a:lnTo>
                  <a:pt x="354176" y="300613"/>
                </a:lnTo>
                <a:lnTo>
                  <a:pt x="372252" y="292578"/>
                </a:lnTo>
                <a:lnTo>
                  <a:pt x="391668" y="285883"/>
                </a:lnTo>
                <a:lnTo>
                  <a:pt x="411084" y="279857"/>
                </a:lnTo>
                <a:lnTo>
                  <a:pt x="431839" y="274501"/>
                </a:lnTo>
                <a:lnTo>
                  <a:pt x="451925" y="269145"/>
                </a:lnTo>
                <a:lnTo>
                  <a:pt x="472011" y="263119"/>
                </a:lnTo>
                <a:lnTo>
                  <a:pt x="491426" y="256425"/>
                </a:lnTo>
                <a:lnTo>
                  <a:pt x="509504" y="248390"/>
                </a:lnTo>
                <a:lnTo>
                  <a:pt x="526241" y="239018"/>
                </a:lnTo>
                <a:lnTo>
                  <a:pt x="540970" y="226966"/>
                </a:lnTo>
                <a:lnTo>
                  <a:pt x="556368" y="213575"/>
                </a:lnTo>
                <a:lnTo>
                  <a:pt x="569760" y="198177"/>
                </a:lnTo>
                <a:lnTo>
                  <a:pt x="582481" y="182108"/>
                </a:lnTo>
                <a:lnTo>
                  <a:pt x="595201" y="165370"/>
                </a:lnTo>
                <a:lnTo>
                  <a:pt x="607922" y="148632"/>
                </a:lnTo>
                <a:lnTo>
                  <a:pt x="620642" y="132563"/>
                </a:lnTo>
                <a:lnTo>
                  <a:pt x="634703" y="117165"/>
                </a:lnTo>
                <a:lnTo>
                  <a:pt x="648763" y="103775"/>
                </a:lnTo>
                <a:lnTo>
                  <a:pt x="664831" y="92393"/>
                </a:lnTo>
                <a:lnTo>
                  <a:pt x="681569" y="83689"/>
                </a:lnTo>
                <a:lnTo>
                  <a:pt x="701655" y="77664"/>
                </a:lnTo>
                <a:lnTo>
                  <a:pt x="722410" y="74985"/>
                </a:lnTo>
                <a:lnTo>
                  <a:pt x="743834" y="74315"/>
                </a:lnTo>
                <a:lnTo>
                  <a:pt x="766598" y="76324"/>
                </a:lnTo>
                <a:lnTo>
                  <a:pt x="789361" y="79003"/>
                </a:lnTo>
                <a:lnTo>
                  <a:pt x="812125" y="82350"/>
                </a:lnTo>
                <a:lnTo>
                  <a:pt x="834888" y="85029"/>
                </a:lnTo>
                <a:lnTo>
                  <a:pt x="857651" y="86367"/>
                </a:lnTo>
                <a:lnTo>
                  <a:pt x="879747" y="86367"/>
                </a:lnTo>
                <a:lnTo>
                  <a:pt x="900501" y="83689"/>
                </a:lnTo>
                <a:lnTo>
                  <a:pt x="921925" y="78332"/>
                </a:lnTo>
                <a:lnTo>
                  <a:pt x="941342" y="70298"/>
                </a:lnTo>
                <a:lnTo>
                  <a:pt x="961427" y="59586"/>
                </a:lnTo>
                <a:lnTo>
                  <a:pt x="981512" y="48875"/>
                </a:lnTo>
                <a:lnTo>
                  <a:pt x="1001598" y="36823"/>
                </a:lnTo>
                <a:lnTo>
                  <a:pt x="1021014" y="25441"/>
                </a:lnTo>
                <a:lnTo>
                  <a:pt x="1041769" y="15399"/>
                </a:lnTo>
                <a:lnTo>
                  <a:pt x="1061855" y="7364"/>
                </a:lnTo>
                <a:lnTo>
                  <a:pt x="1082609" y="2008"/>
                </a:lnTo>
                <a:lnTo>
                  <a:pt x="1104034" y="0"/>
                </a:lnTo>
                <a:close/>
              </a:path>
            </a:pathLst>
          </a:custGeom>
        </p:spPr>
      </p:pic>
    </p:spTree>
    <p:extLst>
      <p:ext uri="{BB962C8B-B14F-4D97-AF65-F5344CB8AC3E}">
        <p14:creationId xmlns:p14="http://schemas.microsoft.com/office/powerpoint/2010/main" val="139028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61" name="Rectangle 26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612CC7C-2A50-EABC-C05C-522E0C37CD20}"/>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RESULTS</a:t>
            </a:r>
          </a:p>
        </p:txBody>
      </p:sp>
      <p:pic>
        <p:nvPicPr>
          <p:cNvPr id="8" name="Picture 6" descr="Chart, pie chart&#10;&#10;Description automatically generated">
            <a:extLst>
              <a:ext uri="{FF2B5EF4-FFF2-40B4-BE49-F238E27FC236}">
                <a16:creationId xmlns:a16="http://schemas.microsoft.com/office/drawing/2014/main" id="{1E5C5C6E-9857-2930-61F1-1C9100D58FF9}"/>
              </a:ext>
            </a:extLst>
          </p:cNvPr>
          <p:cNvPicPr>
            <a:picLocks noChangeAspect="1"/>
          </p:cNvPicPr>
          <p:nvPr/>
        </p:nvPicPr>
        <p:blipFill rotWithShape="1">
          <a:blip r:embed="rId2"/>
          <a:srcRect b="5663"/>
          <a:stretch/>
        </p:blipFill>
        <p:spPr>
          <a:xfrm>
            <a:off x="378549" y="4572000"/>
            <a:ext cx="3442801" cy="1956816"/>
          </a:xfrm>
          <a:prstGeom prst="rect">
            <a:avLst/>
          </a:prstGeom>
        </p:spPr>
      </p:pic>
      <p:pic>
        <p:nvPicPr>
          <p:cNvPr id="5" name="Picture 10" descr="Chart, bar chart, box and whisker chart&#10;&#10;Description automatically generated">
            <a:extLst>
              <a:ext uri="{FF2B5EF4-FFF2-40B4-BE49-F238E27FC236}">
                <a16:creationId xmlns:a16="http://schemas.microsoft.com/office/drawing/2014/main" id="{AB883D78-B949-1936-0369-728A72E0B946}"/>
              </a:ext>
            </a:extLst>
          </p:cNvPr>
          <p:cNvPicPr>
            <a:picLocks noChangeAspect="1"/>
          </p:cNvPicPr>
          <p:nvPr/>
        </p:nvPicPr>
        <p:blipFill rotWithShape="1">
          <a:blip r:embed="rId3"/>
          <a:srcRect t="5987"/>
          <a:stretch/>
        </p:blipFill>
        <p:spPr>
          <a:xfrm>
            <a:off x="3942260" y="2454902"/>
            <a:ext cx="3442803" cy="1958184"/>
          </a:xfrm>
          <a:prstGeom prst="rect">
            <a:avLst/>
          </a:prstGeom>
        </p:spPr>
      </p:pic>
      <p:pic>
        <p:nvPicPr>
          <p:cNvPr id="6" name="Picture 8" descr="Chart, pie chart&#10;&#10;Description automatically generated">
            <a:extLst>
              <a:ext uri="{FF2B5EF4-FFF2-40B4-BE49-F238E27FC236}">
                <a16:creationId xmlns:a16="http://schemas.microsoft.com/office/drawing/2014/main" id="{C9EA1A9F-16FE-34D6-D6EF-303E55F069F8}"/>
              </a:ext>
            </a:extLst>
          </p:cNvPr>
          <p:cNvPicPr>
            <a:picLocks noChangeAspect="1"/>
          </p:cNvPicPr>
          <p:nvPr/>
        </p:nvPicPr>
        <p:blipFill rotWithShape="1">
          <a:blip r:embed="rId4"/>
          <a:srcRect r="-3" b="847"/>
          <a:stretch/>
        </p:blipFill>
        <p:spPr>
          <a:xfrm>
            <a:off x="350804" y="2456270"/>
            <a:ext cx="3447288" cy="1956816"/>
          </a:xfrm>
          <a:prstGeom prst="rect">
            <a:avLst/>
          </a:prstGeom>
        </p:spPr>
      </p:pic>
      <p:sp>
        <p:nvSpPr>
          <p:cNvPr id="263" name="Rectangle 26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Subtitle 2">
            <a:extLst>
              <a:ext uri="{FF2B5EF4-FFF2-40B4-BE49-F238E27FC236}">
                <a16:creationId xmlns:a16="http://schemas.microsoft.com/office/drawing/2014/main" id="{7C694D1C-FF99-E403-7DE6-AC5C02B49D82}"/>
              </a:ext>
            </a:extLst>
          </p:cNvPr>
          <p:cNvSpPr>
            <a:spLocks noGrp="1"/>
          </p:cNvSpPr>
          <p:nvPr>
            <p:ph idx="1"/>
          </p:nvPr>
        </p:nvSpPr>
        <p:spPr>
          <a:xfrm>
            <a:off x="7957973" y="763523"/>
            <a:ext cx="3511296" cy="5330952"/>
          </a:xfrm>
        </p:spPr>
        <p:txBody>
          <a:bodyPr anchor="ctr">
            <a:normAutofit fontScale="92500" lnSpcReduction="20000"/>
          </a:bodyPr>
          <a:lstStyle/>
          <a:p>
            <a:r>
              <a:rPr lang="en-GB" sz="1800" dirty="0">
                <a:solidFill>
                  <a:srgbClr val="FFFFFF"/>
                </a:solidFill>
                <a:effectLst/>
                <a:ea typeface="Calibri" panose="020F0502020204030204" pitchFamily="34" charset="0"/>
                <a:cs typeface="Times New Roman" panose="02020603050405020304" pitchFamily="18" charset="0"/>
              </a:rPr>
              <a:t>89 cases of IIM ,32 had polymyositis (PM), 40 Dermatomyositis (DM), 3 amyopathic </a:t>
            </a:r>
            <a:r>
              <a:rPr lang="en-GB" sz="1800" dirty="0" err="1">
                <a:solidFill>
                  <a:srgbClr val="FFFFFF"/>
                </a:solidFill>
                <a:effectLst/>
                <a:ea typeface="Calibri" panose="020F0502020204030204" pitchFamily="34" charset="0"/>
                <a:cs typeface="Times New Roman" panose="02020603050405020304" pitchFamily="18" charset="0"/>
              </a:rPr>
              <a:t>Dermatomyosis</a:t>
            </a:r>
            <a:r>
              <a:rPr lang="en-GB" sz="1800" dirty="0">
                <a:solidFill>
                  <a:srgbClr val="FFFFFF"/>
                </a:solidFill>
                <a:effectLst/>
                <a:ea typeface="Calibri" panose="020F0502020204030204" pitchFamily="34" charset="0"/>
                <a:cs typeface="Times New Roman" panose="02020603050405020304" pitchFamily="18" charset="0"/>
              </a:rPr>
              <a:t> (</a:t>
            </a:r>
            <a:r>
              <a:rPr lang="en-GB" sz="1800" dirty="0" err="1">
                <a:solidFill>
                  <a:srgbClr val="FFFFFF"/>
                </a:solidFill>
                <a:effectLst/>
                <a:ea typeface="Calibri" panose="020F0502020204030204" pitchFamily="34" charset="0"/>
                <a:cs typeface="Times New Roman" panose="02020603050405020304" pitchFamily="18" charset="0"/>
              </a:rPr>
              <a:t>aDM</a:t>
            </a:r>
            <a:r>
              <a:rPr lang="en-GB" sz="1800" dirty="0">
                <a:solidFill>
                  <a:srgbClr val="FFFFFF"/>
                </a:solidFill>
                <a:effectLst/>
                <a:ea typeface="Calibri" panose="020F0502020204030204" pitchFamily="34" charset="0"/>
                <a:cs typeface="Times New Roman" panose="02020603050405020304" pitchFamily="18" charset="0"/>
              </a:rPr>
              <a:t>) and 11 Anti-Synthetase syndrome (ARS).</a:t>
            </a:r>
          </a:p>
          <a:p>
            <a:r>
              <a:rPr lang="en-GB" sz="1800" dirty="0">
                <a:solidFill>
                  <a:srgbClr val="FFFFFF"/>
                </a:solidFill>
                <a:effectLst/>
                <a:ea typeface="Calibri" panose="020F0502020204030204" pitchFamily="34" charset="0"/>
                <a:cs typeface="Times New Roman" panose="02020603050405020304" pitchFamily="18" charset="0"/>
              </a:rPr>
              <a:t>65 female and 24 male patients(F/M=2.7) of which 23 patients (15 females and 8 males) developed 24 cases of malignancy.</a:t>
            </a:r>
            <a:r>
              <a:rPr lang="el-GB" sz="1800">
                <a:solidFill>
                  <a:srgbClr val="FFFFFF"/>
                </a:solidFill>
                <a:effectLst/>
              </a:rPr>
              <a:t> </a:t>
            </a:r>
            <a:endParaRPr lang="en-GB" sz="1800" dirty="0">
              <a:solidFill>
                <a:srgbClr val="FFFFFF"/>
              </a:solidFill>
              <a:effectLst/>
            </a:endParaRPr>
          </a:p>
          <a:p>
            <a:r>
              <a:rPr lang="en-US" sz="1800" dirty="0">
                <a:solidFill>
                  <a:srgbClr val="FFFFFF"/>
                </a:solidFill>
                <a:cs typeface="Times New Roman" panose="02020603050405020304" pitchFamily="18" charset="0"/>
              </a:rPr>
              <a:t>Mean age at diagnosis of IIM=66.8 years</a:t>
            </a:r>
          </a:p>
          <a:p>
            <a:r>
              <a:rPr lang="en-US" sz="1800" dirty="0">
                <a:solidFill>
                  <a:srgbClr val="FFFFFF"/>
                </a:solidFill>
                <a:cs typeface="Times New Roman" panose="02020603050405020304" pitchFamily="18" charset="0"/>
              </a:rPr>
              <a:t>In 14 cases (60.8%) malignancy and IIM differed by less than 3 years. </a:t>
            </a:r>
          </a:p>
          <a:p>
            <a:r>
              <a:rPr lang="en-US" sz="1800" dirty="0">
                <a:solidFill>
                  <a:srgbClr val="FFFFFF"/>
                </a:solidFill>
                <a:cs typeface="Times New Roman" panose="02020603050405020304" pitchFamily="18" charset="0"/>
              </a:rPr>
              <a:t>Muscle involvement was observed in 21 patients (91%), skin manifestations in 11 (47 %, </a:t>
            </a:r>
            <a:r>
              <a:rPr lang="en-US" sz="1800" dirty="0" err="1">
                <a:solidFill>
                  <a:srgbClr val="FFFFFF"/>
                </a:solidFill>
                <a:cs typeface="Times New Roman" panose="02020603050405020304" pitchFamily="18" charset="0"/>
              </a:rPr>
              <a:t>Gottron’s</a:t>
            </a:r>
            <a:r>
              <a:rPr lang="en-US" sz="1800" dirty="0">
                <a:solidFill>
                  <a:srgbClr val="FFFFFF"/>
                </a:solidFill>
                <a:cs typeface="Times New Roman" panose="02020603050405020304" pitchFamily="18" charset="0"/>
              </a:rPr>
              <a:t> sign was the most prevalent) and ILD in 6(26%) patients with malignancy.</a:t>
            </a:r>
          </a:p>
          <a:p>
            <a:r>
              <a:rPr lang="en-US" sz="1800" dirty="0">
                <a:solidFill>
                  <a:srgbClr val="FFFFFF"/>
                </a:solidFill>
                <a:cs typeface="Times New Roman" panose="02020603050405020304" pitchFamily="18" charset="0"/>
              </a:rPr>
              <a:t>Dysphagia was documented in 4 cases (17% vs 7% in the whole group)</a:t>
            </a:r>
          </a:p>
        </p:txBody>
      </p:sp>
      <p:pic>
        <p:nvPicPr>
          <p:cNvPr id="9" name="Picture 8" descr="Chart, bar chart&#10;&#10;Description automatically generated">
            <a:extLst>
              <a:ext uri="{FF2B5EF4-FFF2-40B4-BE49-F238E27FC236}">
                <a16:creationId xmlns:a16="http://schemas.microsoft.com/office/drawing/2014/main" id="{134DAA8D-C79A-5C3E-643F-6AC20F5707A3}"/>
              </a:ext>
            </a:extLst>
          </p:cNvPr>
          <p:cNvPicPr>
            <a:picLocks noChangeAspect="1"/>
          </p:cNvPicPr>
          <p:nvPr/>
        </p:nvPicPr>
        <p:blipFill rotWithShape="1">
          <a:blip r:embed="rId5"/>
          <a:srcRect r="4" b="3925"/>
          <a:stretch/>
        </p:blipFill>
        <p:spPr>
          <a:xfrm>
            <a:off x="4005858" y="4564551"/>
            <a:ext cx="3379203" cy="196426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64272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a:extLst>
              <a:ext uri="{FF2B5EF4-FFF2-40B4-BE49-F238E27FC236}">
                <a16:creationId xmlns:a16="http://schemas.microsoft.com/office/drawing/2014/main" id="{19AE5FC6-D679-864B-A915-9C6BC4FD59E1}"/>
              </a:ext>
            </a:extLst>
          </p:cNvPr>
          <p:cNvSpPr>
            <a:spLocks noGrp="1"/>
          </p:cNvSpPr>
          <p:nvPr>
            <p:ph type="title"/>
          </p:nvPr>
        </p:nvSpPr>
        <p:spPr>
          <a:xfrm>
            <a:off x="524927" y="-2"/>
            <a:ext cx="4892040" cy="886969"/>
          </a:xfrm>
        </p:spPr>
        <p:txBody>
          <a:bodyPr vert="horz" lIns="91440" tIns="45720" rIns="91440" bIns="45720" rtlCol="0" anchor="b">
            <a:normAutofit/>
          </a:bodyPr>
          <a:lstStyle/>
          <a:p>
            <a:r>
              <a:rPr lang="en-US" sz="4000" kern="1200" dirty="0">
                <a:solidFill>
                  <a:schemeClr val="tx1"/>
                </a:solidFill>
                <a:latin typeface="+mj-lt"/>
                <a:ea typeface="+mj-ea"/>
                <a:cs typeface="+mj-cs"/>
              </a:rPr>
              <a:t>Autoantibody profile</a:t>
            </a:r>
          </a:p>
        </p:txBody>
      </p:sp>
      <p:pic>
        <p:nvPicPr>
          <p:cNvPr id="9" name="Content Placeholder 8" descr="Table&#10;&#10;Description automatically generated">
            <a:extLst>
              <a:ext uri="{FF2B5EF4-FFF2-40B4-BE49-F238E27FC236}">
                <a16:creationId xmlns:a16="http://schemas.microsoft.com/office/drawing/2014/main" id="{FE25A67B-BD08-E9DA-105C-76E3258B11A2}"/>
              </a:ext>
            </a:extLst>
          </p:cNvPr>
          <p:cNvPicPr>
            <a:picLocks noGrp="1" noChangeAspect="1"/>
          </p:cNvPicPr>
          <p:nvPr>
            <p:ph sz="half" idx="1"/>
          </p:nvPr>
        </p:nvPicPr>
        <p:blipFill>
          <a:blip r:embed="rId2"/>
          <a:stretch>
            <a:fillRect/>
          </a:stretch>
        </p:blipFill>
        <p:spPr>
          <a:xfrm>
            <a:off x="477777" y="932688"/>
            <a:ext cx="4986341" cy="5715000"/>
          </a:xfrm>
          <a:prstGeom prst="rect">
            <a:avLst/>
          </a:prstGeom>
        </p:spPr>
      </p:pic>
      <p:cxnSp>
        <p:nvCxnSpPr>
          <p:cNvPr id="16" name="Straight Connector 15">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1E031B5A-8D61-925E-2424-5746F1CBA1CB}"/>
              </a:ext>
            </a:extLst>
          </p:cNvPr>
          <p:cNvSpPr>
            <a:spLocks noGrp="1"/>
          </p:cNvSpPr>
          <p:nvPr>
            <p:ph sz="half" idx="2"/>
          </p:nvPr>
        </p:nvSpPr>
        <p:spPr>
          <a:xfrm>
            <a:off x="6511596" y="979766"/>
            <a:ext cx="4892040" cy="3209544"/>
          </a:xfrm>
        </p:spPr>
        <p:txBody>
          <a:bodyPr vert="horz" lIns="91440" tIns="45720" rIns="91440" bIns="45720" rtlCol="0" anchor="t">
            <a:normAutofit/>
          </a:bodyPr>
          <a:lstStyle/>
          <a:p>
            <a:r>
              <a:rPr lang="en-US" sz="1700" dirty="0">
                <a:effectLst/>
              </a:rPr>
              <a:t>CAM is present almost in one fourth of our IIM cases</a:t>
            </a:r>
          </a:p>
          <a:p>
            <a:r>
              <a:rPr lang="en-US" sz="1700" dirty="0">
                <a:effectLst/>
              </a:rPr>
              <a:t>the most frequent being lung, ovarian and breast cancer</a:t>
            </a:r>
          </a:p>
          <a:p>
            <a:r>
              <a:rPr lang="en-US" sz="1700" dirty="0">
                <a:effectLst/>
              </a:rPr>
              <a:t> Malignancy is slightly more prevalent in the polymyositis subgroup</a:t>
            </a:r>
          </a:p>
          <a:p>
            <a:r>
              <a:rPr lang="en-US" sz="1700" dirty="0"/>
              <a:t>malignancy</a:t>
            </a:r>
            <a:r>
              <a:rPr lang="en-US" sz="1700" dirty="0">
                <a:effectLst/>
              </a:rPr>
              <a:t> diagnosis does not differ from IIM diagnosis by more than 3 years in more than half of the patients. Muscle is the most prevalent manifestation of CAM</a:t>
            </a:r>
            <a:endParaRPr lang="en-US" sz="1700" dirty="0"/>
          </a:p>
          <a:p>
            <a:endParaRPr lang="en-US" sz="1700" dirty="0"/>
          </a:p>
        </p:txBody>
      </p:sp>
      <p:sp>
        <p:nvSpPr>
          <p:cNvPr id="11" name="Title 3">
            <a:extLst>
              <a:ext uri="{FF2B5EF4-FFF2-40B4-BE49-F238E27FC236}">
                <a16:creationId xmlns:a16="http://schemas.microsoft.com/office/drawing/2014/main" id="{A6110392-4F7A-B7D3-BC4B-1500164AC42E}"/>
              </a:ext>
            </a:extLst>
          </p:cNvPr>
          <p:cNvSpPr txBox="1">
            <a:spLocks/>
          </p:cNvSpPr>
          <p:nvPr/>
        </p:nvSpPr>
        <p:spPr>
          <a:xfrm>
            <a:off x="6511596" y="92797"/>
            <a:ext cx="4892040" cy="8869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a:t>
            </a:r>
          </a:p>
        </p:txBody>
      </p:sp>
      <p:sp>
        <p:nvSpPr>
          <p:cNvPr id="13" name="TextBox 12">
            <a:extLst>
              <a:ext uri="{FF2B5EF4-FFF2-40B4-BE49-F238E27FC236}">
                <a16:creationId xmlns:a16="http://schemas.microsoft.com/office/drawing/2014/main" id="{C1AE0126-22DE-990E-1874-A0F227D856D0}"/>
              </a:ext>
            </a:extLst>
          </p:cNvPr>
          <p:cNvSpPr txBox="1"/>
          <p:nvPr/>
        </p:nvSpPr>
        <p:spPr>
          <a:xfrm>
            <a:off x="6411007" y="4378851"/>
            <a:ext cx="5655366" cy="2123658"/>
          </a:xfrm>
          <a:prstGeom prst="rect">
            <a:avLst/>
          </a:prstGeom>
          <a:noFill/>
        </p:spPr>
        <p:txBody>
          <a:bodyPr wrap="square" rtlCol="0">
            <a:spAutoFit/>
          </a:bodyPr>
          <a:lstStyle/>
          <a:p>
            <a:r>
              <a:rPr lang="en-US" sz="1100" dirty="0"/>
              <a:t>References:</a:t>
            </a:r>
          </a:p>
          <a:p>
            <a:r>
              <a:rPr lang="en-GB" sz="1100" dirty="0"/>
              <a:t>Chen et al (2010) Cancer risks of dermatomyositis and polymyositis: a nationwide cohort study in Taiwan. </a:t>
            </a:r>
            <a:r>
              <a:rPr lang="en-GB" sz="1100" i="1" dirty="0"/>
              <a:t>Arthritis Res </a:t>
            </a:r>
            <a:r>
              <a:rPr lang="en-GB" sz="1100" i="1" dirty="0" err="1"/>
              <a:t>Ther</a:t>
            </a:r>
            <a:r>
              <a:rPr lang="en-GB" sz="1100" i="1" dirty="0"/>
              <a:t>.</a:t>
            </a:r>
            <a:r>
              <a:rPr lang="en-GB" sz="1100" dirty="0"/>
              <a:t> 12(2):R70</a:t>
            </a:r>
          </a:p>
          <a:p>
            <a:r>
              <a:rPr lang="en-GB" sz="1100" dirty="0"/>
              <a:t>Buchbinder R  et al (2001) Incidence of malignant disease in biopsy-proven inflammatory myopathy. A population-based cohort study. </a:t>
            </a:r>
            <a:r>
              <a:rPr lang="en-GB" sz="1100" i="1" dirty="0"/>
              <a:t>Ann Intern Med. </a:t>
            </a:r>
            <a:r>
              <a:rPr lang="en-GB" sz="1100" dirty="0"/>
              <a:t>134(12):1087</a:t>
            </a:r>
          </a:p>
          <a:p>
            <a:r>
              <a:rPr lang="en-GB" sz="1100" dirty="0" err="1"/>
              <a:t>Sigurgeirsson</a:t>
            </a:r>
            <a:r>
              <a:rPr lang="en-GB" sz="1100" dirty="0"/>
              <a:t> B et al (1992) Risk of cancer in patients with dermatomyositis or polymyositis. A population-based study. N </a:t>
            </a:r>
            <a:r>
              <a:rPr lang="en-GB" sz="1100" dirty="0" err="1"/>
              <a:t>Engl</a:t>
            </a:r>
            <a:r>
              <a:rPr lang="en-GB" sz="1100" dirty="0"/>
              <a:t> J Med. 1992;326(6):363. </a:t>
            </a:r>
          </a:p>
          <a:p>
            <a:r>
              <a:rPr lang="en-GB" sz="1100" dirty="0" err="1"/>
              <a:t>Urbano</a:t>
            </a:r>
            <a:r>
              <a:rPr lang="en-GB" sz="1100" dirty="0"/>
              <a:t>-Márquez A et al (1991) Polymyositis/dermatomyositis: the current position. </a:t>
            </a:r>
            <a:r>
              <a:rPr lang="en-GB" sz="1100" i="1" dirty="0"/>
              <a:t>Ann Rheum Dis</a:t>
            </a:r>
            <a:r>
              <a:rPr lang="en-GB" sz="1100" dirty="0"/>
              <a:t>.50(3):191. </a:t>
            </a:r>
          </a:p>
          <a:p>
            <a:r>
              <a:rPr lang="en-GB" sz="1100" dirty="0"/>
              <a:t>Wang J. et al (2013) Meta-analysis of the association of dermatomyositis and polymyositis with cancer </a:t>
            </a:r>
            <a:r>
              <a:rPr lang="en-GB" sz="1100" i="1" dirty="0"/>
              <a:t>Br J Dermatol. </a:t>
            </a:r>
            <a:r>
              <a:rPr lang="en-GB" sz="1100" dirty="0"/>
              <a:t>169(4):838-47. </a:t>
            </a:r>
            <a:endParaRPr lang="el-GB" sz="1100"/>
          </a:p>
          <a:p>
            <a:endParaRPr lang="en-US" sz="1100" dirty="0"/>
          </a:p>
        </p:txBody>
      </p:sp>
    </p:spTree>
    <p:extLst>
      <p:ext uri="{BB962C8B-B14F-4D97-AF65-F5344CB8AC3E}">
        <p14:creationId xmlns:p14="http://schemas.microsoft.com/office/powerpoint/2010/main" val="34094071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TotalTime>
  <Words>570</Words>
  <Application>Microsoft Macintosh PowerPoint</Application>
  <PresentationFormat>Ευρεία οθόνη</PresentationFormat>
  <Paragraphs>30</Paragraphs>
  <Slides>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vt:i4>
      </vt:variant>
    </vt:vector>
  </HeadingPairs>
  <TitlesOfParts>
    <vt:vector size="8" baseType="lpstr">
      <vt:lpstr>Arial</vt:lpstr>
      <vt:lpstr>Calibri</vt:lpstr>
      <vt:lpstr>Calibri Light</vt:lpstr>
      <vt:lpstr>Tw Cen MT</vt:lpstr>
      <vt:lpstr>Office Theme</vt:lpstr>
      <vt:lpstr>Idiopathic Inflammatory Myositis associated to malignancy: a single centre experience (the Larissa experience) V.Syrmou, T.Simopoulou, E.Patrikiou, C. Liaskos, N.Ntavari, I.Alexiou, C.Katsiari, D.P. Bogdanos  Faculty of Medicine, University of Thessaly University General Hospital of Larissa, Department of Rheumatology and Clinical Immunology, Larissa, Greece</vt:lpstr>
      <vt:lpstr>RESULTS</vt:lpstr>
      <vt:lpstr>Autoantibody profile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Idiopathic Inflammatory Myositis associated to malignancy: a single centre experience (the Larissa experience) V.Syrmou, T.Simopoulou, E.Patrikiou, C. Liaskos, N.Ntavari, I.Alexiou, C.Katsiari, D.P. Bogdanos  Faculty of Medicine, University of Thessaly University General Hospital of Larissa, Department of Rheumatology and Clinical Immunology, Larissa, Greece </dc:title>
  <dc:creator>Konstantinos Mitsimponas</dc:creator>
  <cp:lastModifiedBy>syrmouvicky syrmouvicky</cp:lastModifiedBy>
  <cp:revision>4</cp:revision>
  <dcterms:created xsi:type="dcterms:W3CDTF">2022-09-06T19:25:11Z</dcterms:created>
  <dcterms:modified xsi:type="dcterms:W3CDTF">2022-09-07T04:53:46Z</dcterms:modified>
</cp:coreProperties>
</file>