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3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1175E-BF64-4544-ACF2-19AE756C56D9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77EAD-CB04-4635-8324-710822A9121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1727-ED7E-4F4E-BDD1-276036F0D4EA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8D93-9610-46F0-94E0-9C9EACD6CD25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FB7F-F3BE-4D95-AEE0-052E2DCCED0A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0D17F-0D2D-44E2-90D4-D8EFE83FB17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7945C-FFBC-49A7-8FCB-F2DAF8EE34B4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893ED-9B41-4CA2-9FEA-8D889A34392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1EA1E-A48A-42B5-8F40-64A62FCAA8B0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9A4D-C471-4B99-AD16-F5807BE29039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3FF46-BBD0-49BF-94F7-D337559497B4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AE53-26DB-43BB-9379-FE5F2DB5DFD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B136F-DC23-4D6A-8A94-C30457B2653D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1A7FA-CBA4-472F-9ECA-F272F29825F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5EE28-FAB4-4251-8965-498C46C894F7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0E074-84B3-429E-B1F1-B798B4E3806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29960-527B-4206-99C6-762F9E0E9975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CD9CF-CAE4-40E2-8B88-CDE3762B0D7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A7101-EC98-4620-86D9-AE50DD952A5F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08D5-E3D1-48C9-B25E-2A38636DA2A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55A73-CE04-46F6-B7BA-C5DD0A509B71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EAAFF-9AA0-4461-B6FC-CB3CD7A31D5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7A6981A-5293-44B7-A638-D182DA0AEC92}" type="datetimeFigureOut">
              <a:rPr lang="en-US" altLang="el-GR"/>
              <a:pPr>
                <a:defRPr/>
              </a:pPr>
              <a:t>9/6/2022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7F8265D-3999-43B2-97E0-645DFDF4647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Εικόνα 8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0" y="85725"/>
            <a:ext cx="68897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Εικόνα 8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" y="120650"/>
            <a:ext cx="62071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5" name="Ομάδα 7"/>
          <p:cNvGrpSpPr>
            <a:grpSpLocks/>
          </p:cNvGrpSpPr>
          <p:nvPr/>
        </p:nvGrpSpPr>
        <p:grpSpPr bwMode="auto">
          <a:xfrm>
            <a:off x="722313" y="57150"/>
            <a:ext cx="7699375" cy="838200"/>
            <a:chOff x="723106" y="57150"/>
            <a:chExt cx="7697788" cy="837542"/>
          </a:xfrm>
        </p:grpSpPr>
        <p:sp>
          <p:nvSpPr>
            <p:cNvPr id="91" name="TextBox 90"/>
            <p:cNvSpPr txBox="1"/>
            <p:nvPr/>
          </p:nvSpPr>
          <p:spPr bwMode="auto">
            <a:xfrm>
              <a:off x="723106" y="437851"/>
              <a:ext cx="7697788" cy="150695"/>
            </a:xfrm>
            <a:prstGeom prst="rect">
              <a:avLst/>
            </a:prstGeom>
            <a:noFill/>
          </p:spPr>
          <p:txBody>
            <a:bodyPr lIns="26850" tIns="13425" rIns="26850" bIns="13425">
              <a:spAutoFit/>
            </a:bodyPr>
            <a:lstStyle/>
            <a:p>
              <a:pPr marL="106358" indent="-106358" algn="ctr" defTabSz="38288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i="1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G. EFTHYMIOU</a:t>
              </a:r>
              <a:r>
                <a:rPr lang="en-US" sz="800" i="1" kern="0" baseline="3000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  <a:r>
                <a:rPr lang="en-US" sz="800" i="1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K. FECHNER</a:t>
              </a:r>
              <a:r>
                <a:rPr lang="en-US" sz="800" i="1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800" i="1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T. SCHEPER</a:t>
              </a:r>
              <a:r>
                <a:rPr lang="en-US" sz="800" i="1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800" i="1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W. MEYER</a:t>
              </a:r>
              <a:r>
                <a:rPr lang="en-US" sz="800" i="1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800" i="1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G. HADJIGEORGIOU</a:t>
              </a:r>
              <a:r>
                <a:rPr lang="en-US" sz="800" i="1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sz="800" i="1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L. I. SAKKAS</a:t>
              </a:r>
              <a:r>
                <a:rPr lang="en-US" sz="800" i="1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800" i="1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E. DARDIOTIS</a:t>
              </a:r>
              <a:r>
                <a:rPr lang="en-US" sz="800" i="1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sz="800" i="1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D. P. BOGDANOS</a:t>
              </a:r>
              <a:r>
                <a:rPr lang="en-US" sz="800" i="1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l-GR" sz="800" i="1" kern="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335" name="TextBox 6"/>
            <p:cNvSpPr txBox="1">
              <a:spLocks noChangeArrowheads="1"/>
            </p:cNvSpPr>
            <p:nvPr/>
          </p:nvSpPr>
          <p:spPr bwMode="auto">
            <a:xfrm>
              <a:off x="1219891" y="57150"/>
              <a:ext cx="6704218" cy="36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6850" tIns="13425" rIns="26850" bIns="13425">
              <a:spAutoFit/>
            </a:bodyPr>
            <a:lstStyle/>
            <a:p>
              <a:pPr algn="ctr">
                <a:buFont typeface="Arial" charset="0"/>
                <a:buNone/>
              </a:pPr>
              <a:r>
                <a:rPr lang="en-US" altLang="el-GR" sz="1100" b="1" dirty="0" smtClean="0">
                  <a:latin typeface="Arial" charset="0"/>
                </a:rPr>
                <a:t>RELATION OF </a:t>
              </a:r>
              <a:r>
                <a:rPr lang="en-US" altLang="el-GR" sz="1100" b="1" dirty="0">
                  <a:latin typeface="Arial" charset="0"/>
                </a:rPr>
                <a:t>MULTIPLE </a:t>
              </a:r>
              <a:r>
                <a:rPr lang="en-US" altLang="el-GR" sz="1100" b="1" dirty="0" smtClean="0">
                  <a:latin typeface="Arial" charset="0"/>
                </a:rPr>
                <a:t>SCLEROSIS-SPECIFIC AUTOANTIBODIES AND ANTI-</a:t>
              </a:r>
              <a:r>
                <a:rPr lang="en-US" altLang="el-GR" sz="1100" b="1" i="1" dirty="0" smtClean="0">
                  <a:latin typeface="Arial" charset="0"/>
                </a:rPr>
                <a:t>HELICOBACTER </a:t>
              </a:r>
              <a:r>
                <a:rPr lang="en-US" altLang="el-GR" sz="1100" b="1" i="1" dirty="0">
                  <a:latin typeface="Arial" charset="0"/>
                </a:rPr>
                <a:t>PYLORI</a:t>
              </a:r>
              <a:r>
                <a:rPr lang="en-US" altLang="el-GR" sz="1100" b="1" dirty="0">
                  <a:latin typeface="Arial" charset="0"/>
                </a:rPr>
                <a:t> </a:t>
              </a:r>
              <a:r>
                <a:rPr lang="en-US" altLang="el-GR" sz="1100" b="1" dirty="0" smtClean="0">
                  <a:latin typeface="Arial" charset="0"/>
                </a:rPr>
                <a:t>ANTIBODIES </a:t>
              </a:r>
              <a:r>
                <a:rPr lang="en-US" altLang="el-GR" sz="1100" b="1" dirty="0">
                  <a:latin typeface="Arial" charset="0"/>
                </a:rPr>
                <a:t>IN PATIENTS WITH MULTIPLE SCLEROSIS</a:t>
              </a:r>
              <a:endParaRPr lang="el-GR" altLang="el-GR" sz="1100" b="1" dirty="0">
                <a:latin typeface="Arial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 bwMode="auto">
            <a:xfrm>
              <a:off x="723106" y="590131"/>
              <a:ext cx="7697788" cy="304561"/>
            </a:xfrm>
            <a:prstGeom prst="rect">
              <a:avLst/>
            </a:prstGeom>
            <a:noFill/>
          </p:spPr>
          <p:txBody>
            <a:bodyPr lIns="26850" tIns="13425" rIns="26850" bIns="13425">
              <a:spAutoFit/>
            </a:bodyPr>
            <a:lstStyle/>
            <a:p>
              <a:pPr algn="ctr" defTabSz="38288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600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Department of Rheumatology and Clinical Immunology, University General Hospital of Larissa,  Faculty of Medicine, School of Health Sciences, University of Thessaly, Viopolis, Larissa, Greece</a:t>
              </a:r>
            </a:p>
            <a:p>
              <a:pPr algn="ctr" defTabSz="38288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600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Institute of Experimental Immunology, EUROIMMUN AG, Lübeck, Germany</a:t>
              </a:r>
            </a:p>
            <a:p>
              <a:pPr algn="ctr" defTabSz="38288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kern="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sz="600" kern="0" dirty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Department of Neurology, </a:t>
              </a:r>
              <a:r>
                <a:rPr lang="en-US" sz="6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University General Hospital of Larissa,  Faculty of Medicine, School of Health Sciences, University of Thessaly, Viopolis, Larissa, Greece</a:t>
              </a:r>
              <a:endParaRPr lang="el-GR" sz="600" kern="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206375" y="976313"/>
            <a:ext cx="38322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l-GR" sz="700" b="1" u="sng">
                <a:latin typeface="Arial" charset="0"/>
              </a:rPr>
              <a:t>Introduction</a:t>
            </a:r>
          </a:p>
          <a:p>
            <a:pPr algn="just"/>
            <a:r>
              <a:rPr lang="en-US" altLang="el-GR" sz="700">
                <a:latin typeface="Arial" charset="0"/>
              </a:rPr>
              <a:t>Several antibodies against autoantigens have been linked with the pathogenesis of multiple sclerosis (MS)</a:t>
            </a:r>
            <a:r>
              <a:rPr lang="en-US" altLang="el-GR" sz="700" baseline="30000">
                <a:latin typeface="Arial" charset="0"/>
              </a:rPr>
              <a:t>1,2</a:t>
            </a:r>
            <a:r>
              <a:rPr lang="en-US" altLang="el-GR" sz="700">
                <a:latin typeface="Arial" charset="0"/>
              </a:rPr>
              <a:t>. However, their association with antigen-specific anti-Helicobacter pylori (Hp) antibodies in patients with MS has not been investigated yet. The aim of the current study was to identify potential associations in patients with MS.</a:t>
            </a:r>
            <a:endParaRPr lang="el-GR" altLang="el-GR" sz="700">
              <a:latin typeface="Arial" charset="0"/>
            </a:endParaRPr>
          </a:p>
        </p:txBody>
      </p:sp>
      <p:sp>
        <p:nvSpPr>
          <p:cNvPr id="13317" name="TextBox 88"/>
          <p:cNvSpPr txBox="1">
            <a:spLocks noChangeArrowheads="1"/>
          </p:cNvSpPr>
          <p:nvPr/>
        </p:nvSpPr>
        <p:spPr bwMode="auto">
          <a:xfrm>
            <a:off x="206375" y="1666875"/>
            <a:ext cx="3832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l-GR" sz="700" b="1" u="sng">
                <a:latin typeface="Arial" charset="0"/>
              </a:rPr>
              <a:t>Materials-Methods</a:t>
            </a:r>
          </a:p>
          <a:p>
            <a:pPr algn="just"/>
            <a:r>
              <a:rPr lang="en-US" altLang="el-GR" sz="700">
                <a:latin typeface="Arial" charset="0"/>
              </a:rPr>
              <a:t>Sera from 76 MS patients were examined for IgG and IgM MS-related autoantibodies by specialized indirect immunofluorescence techniques (including transfected cells) and for IgG Hp antibodies against 15 dominant antigens</a:t>
            </a:r>
            <a:r>
              <a:rPr lang="en-US" altLang="el-GR" sz="700" baseline="30000">
                <a:latin typeface="Arial" charset="0"/>
              </a:rPr>
              <a:t>3,4</a:t>
            </a:r>
            <a:r>
              <a:rPr lang="en-US" altLang="el-GR" sz="700">
                <a:latin typeface="Arial" charset="0"/>
              </a:rPr>
              <a:t> (Table 1).</a:t>
            </a:r>
          </a:p>
        </p:txBody>
      </p:sp>
      <p:sp>
        <p:nvSpPr>
          <p:cNvPr id="13318" name="TextBox 91"/>
          <p:cNvSpPr txBox="1">
            <a:spLocks noChangeArrowheads="1"/>
          </p:cNvSpPr>
          <p:nvPr/>
        </p:nvSpPr>
        <p:spPr bwMode="auto">
          <a:xfrm>
            <a:off x="4953000" y="976313"/>
            <a:ext cx="383222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l-GR" sz="700" b="1" u="sng">
                <a:latin typeface="Arial" charset="0"/>
              </a:rPr>
              <a:t>Results</a:t>
            </a:r>
          </a:p>
          <a:p>
            <a:pPr algn="just"/>
            <a:r>
              <a:rPr lang="en-US" altLang="el-GR" sz="700">
                <a:latin typeface="Arial" charset="0"/>
              </a:rPr>
              <a:t>When MS patients were grouped according to their reactivity to Hp antigens, autoantibody frequency was higher in the Hp(+) patients compared to the Hp(-) (Figure 1). Anti-neurofilaments IgM antibodies were more frequent in anti-p41(+) (p=0.004) and anti-p29-UreA(+) patients (p=0.009), anti-neurofilaments IgG antibodies were more frequent in anti-p33(+) (p=0.047) and anti-p19-OMP(+) patients (p=0.038), anti-MAG IgM antibodies were more frequent in anti-VacA(+) patients (p=0.010), anti-GFAP IgM antibodies were more frequent in anti-p41(+) (p=0.042) and anti-p67-Flag(+) patients (p=0.002) and anti-myelin IgG antibodies were more frequent in anti-p67-Flag(+) patients (p=0.012).</a:t>
            </a:r>
          </a:p>
        </p:txBody>
      </p:sp>
      <p:sp>
        <p:nvSpPr>
          <p:cNvPr id="13319" name="TextBox 92"/>
          <p:cNvSpPr txBox="1">
            <a:spLocks noChangeArrowheads="1"/>
          </p:cNvSpPr>
          <p:nvPr/>
        </p:nvSpPr>
        <p:spPr bwMode="auto">
          <a:xfrm>
            <a:off x="4941888" y="4257675"/>
            <a:ext cx="3832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l-GR" sz="700" b="1" u="sng">
                <a:latin typeface="Arial" charset="0"/>
              </a:rPr>
              <a:t>Considerations</a:t>
            </a:r>
          </a:p>
          <a:p>
            <a:pPr algn="just"/>
            <a:r>
              <a:rPr lang="en-US" altLang="el-GR" sz="700">
                <a:latin typeface="Arial" charset="0"/>
              </a:rPr>
              <a:t>MS-related autoantibodies are associated with the variable presence of antibodies against Hp antigens, a finding that requires further investigation in search of a potential pathogenic link..</a:t>
            </a:r>
          </a:p>
        </p:txBody>
      </p:sp>
      <p:sp>
        <p:nvSpPr>
          <p:cNvPr id="13320" name="TextBox 101"/>
          <p:cNvSpPr txBox="1">
            <a:spLocks noChangeArrowheads="1"/>
          </p:cNvSpPr>
          <p:nvPr/>
        </p:nvSpPr>
        <p:spPr bwMode="auto">
          <a:xfrm>
            <a:off x="304800" y="4291013"/>
            <a:ext cx="3613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l-GR" sz="800" b="1"/>
              <a:t>Table 1</a:t>
            </a:r>
            <a:r>
              <a:rPr lang="en-US" altLang="el-GR" sz="800"/>
              <a:t>: Lists of target antigens of detected MS-related autoantibodies and detected Helicobacter pylori (Hp) specific antigens. </a:t>
            </a:r>
            <a:endParaRPr lang="el-GR" altLang="el-GR"/>
          </a:p>
        </p:txBody>
      </p:sp>
      <p:graphicFrame>
        <p:nvGraphicFramePr>
          <p:cNvPr id="18" name="Πίνακας 17"/>
          <p:cNvGraphicFramePr>
            <a:graphicFrameLocks noGrp="1"/>
          </p:cNvGraphicFramePr>
          <p:nvPr/>
        </p:nvGraphicFramePr>
        <p:xfrm>
          <a:off x="301625" y="2309813"/>
          <a:ext cx="3641726" cy="197643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20863">
                  <a:extLst>
                    <a:ext uri="{9D8B030D-6E8A-4147-A177-3AD203B41FA5}"/>
                  </a:extLst>
                </a:gridCol>
                <a:gridCol w="1820863">
                  <a:extLst>
                    <a:ext uri="{9D8B030D-6E8A-4147-A177-3AD203B41FA5}"/>
                  </a:extLst>
                </a:gridCol>
              </a:tblGrid>
              <a:tr h="134733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MS-related autoantibodies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7" marR="12807" marT="6403" marB="64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</a:t>
                      </a: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antigen-specific antibodies (IgG)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7" marR="12807" marT="6403" marB="6403" anchor="ctr"/>
                </a:tc>
                <a:extLst>
                  <a:ext uri="{0D108BD9-81ED-4DB2-BD59-A6C34878D82A}"/>
                </a:extLst>
              </a:tr>
              <a:tr h="184170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 IgM/IgG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CV2</a:t>
                      </a: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IgM/IgG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Purkinje cells IgM/IgG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Myelin</a:t>
                      </a: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IgM/IgG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Neurofilaments IgM/IgG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Vascular endothelium IgM/IgG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GFAP IgM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7" marR="12807" marT="6403" marB="640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CagA-p120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VacA-p95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p75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Flag-p67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UreB-p66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Hsp60-p57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p54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p50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p41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p33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p30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p29-UreA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p26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p19-OMP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p17</a:t>
                      </a:r>
                      <a:endParaRPr lang="el-G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7" marR="12807" marT="6403" marB="640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3329" name="Ομάδα 3"/>
          <p:cNvGrpSpPr>
            <a:grpSpLocks/>
          </p:cNvGrpSpPr>
          <p:nvPr/>
        </p:nvGrpSpPr>
        <p:grpSpPr bwMode="auto">
          <a:xfrm>
            <a:off x="5029200" y="2087563"/>
            <a:ext cx="3679825" cy="2160587"/>
            <a:chOff x="5105400" y="2343150"/>
            <a:chExt cx="3679824" cy="2160224"/>
          </a:xfrm>
        </p:grpSpPr>
        <p:pic>
          <p:nvPicPr>
            <p:cNvPr id="13332" name="Εικόνα 20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05400" y="2343150"/>
              <a:ext cx="1956837" cy="2160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33" name="TextBox 101"/>
            <p:cNvSpPr txBox="1">
              <a:spLocks noChangeArrowheads="1"/>
            </p:cNvSpPr>
            <p:nvPr/>
          </p:nvSpPr>
          <p:spPr bwMode="auto">
            <a:xfrm>
              <a:off x="7062237" y="2785778"/>
              <a:ext cx="1722987" cy="1107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altLang="el-GR" sz="800" b="1"/>
                <a:t>Figure 1</a:t>
              </a:r>
              <a:r>
                <a:rPr lang="en-US" altLang="el-GR" sz="800"/>
                <a:t>: : Anti-MS-related autoantibodies frequencies vs anti-Hp-antigen specific antibodies frequencies in patients with multiple sclerosis (n=76). *, p&lt;0.05; **, p&lt;0.01</a:t>
              </a:r>
            </a:p>
            <a:p>
              <a:pPr algn="just"/>
              <a:endParaRPr lang="el-GR" altLang="el-GR"/>
            </a:p>
          </p:txBody>
        </p:sp>
      </p:grpSp>
      <p:sp>
        <p:nvSpPr>
          <p:cNvPr id="13330" name="TextBox 92"/>
          <p:cNvSpPr txBox="1">
            <a:spLocks noChangeArrowheads="1"/>
          </p:cNvSpPr>
          <p:nvPr/>
        </p:nvSpPr>
        <p:spPr bwMode="auto">
          <a:xfrm>
            <a:off x="206375" y="4684713"/>
            <a:ext cx="85788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l-GR" sz="500" b="1" u="sng">
                <a:latin typeface="Arial" charset="0"/>
              </a:rPr>
              <a:t>References</a:t>
            </a:r>
          </a:p>
          <a:p>
            <a:pPr algn="just"/>
            <a:r>
              <a:rPr lang="en-US" altLang="el-GR" sz="500" baseline="30000">
                <a:latin typeface="Arial" charset="0"/>
              </a:rPr>
              <a:t>1</a:t>
            </a:r>
            <a:r>
              <a:rPr lang="en-US" altLang="el-GR" sz="500">
                <a:latin typeface="Arial" charset="0"/>
              </a:rPr>
              <a:t> Prineas, J. W. &amp; Parratt, J. D. E. Multiple sclerosis: Serum anti-CNS autoantibodies. Multiple sclerosis 24, 610-622, doi:10.1177/1352458517706037 (2018).</a:t>
            </a:r>
          </a:p>
          <a:p>
            <a:pPr algn="just"/>
            <a:r>
              <a:rPr lang="en-US" altLang="el-GR" sz="500" baseline="30000">
                <a:latin typeface="Arial" charset="0"/>
              </a:rPr>
              <a:t>2</a:t>
            </a:r>
            <a:r>
              <a:rPr lang="en-US" altLang="el-GR" sz="500">
                <a:latin typeface="Arial" charset="0"/>
              </a:rPr>
              <a:t> Riedhammer, C. &amp; Weissert, R. Antigen Presentation, Autoantigens, and Immune Regulation in Multiple Sclerosis and Other Autoimmune Diseases. Frontiers in immunology 6, 322, doi:10.3389/fimmu.2015.00322 (2015).</a:t>
            </a:r>
          </a:p>
          <a:p>
            <a:pPr algn="just"/>
            <a:r>
              <a:rPr lang="en-US" altLang="el-GR" sz="500" baseline="30000">
                <a:latin typeface="Arial" charset="0"/>
              </a:rPr>
              <a:t>3</a:t>
            </a:r>
            <a:r>
              <a:rPr lang="en-US" altLang="el-GR" sz="500">
                <a:latin typeface="Arial" charset="0"/>
              </a:rPr>
              <a:t> Efthymiou, G. et al. Immune responses against Helicobacter pylori-specific antigens differentiate relapsing remitting from secondary progressive multiple sclerosis. Scientific reports 7, 7929, doi:10.1038/s41598-017-07801-9 (2017).</a:t>
            </a:r>
          </a:p>
          <a:p>
            <a:pPr algn="just"/>
            <a:r>
              <a:rPr lang="en-US" altLang="el-GR" sz="500" baseline="30000">
                <a:latin typeface="Arial" charset="0"/>
              </a:rPr>
              <a:t>4</a:t>
            </a:r>
            <a:r>
              <a:rPr lang="en-US" altLang="el-GR" sz="500">
                <a:latin typeface="Arial" charset="0"/>
              </a:rPr>
              <a:t> Efthymiou, G. et al. Anti-hsp60 antibody responses based on Helicobacter pylori in patients with multiple sclerosis: (ir)Relevance to disease pathogenesis. Journal of neuroimmunology 298, 19-23, doi:10.1016/j.jneuroim.2016.06.009 (2016).</a:t>
            </a:r>
          </a:p>
        </p:txBody>
      </p:sp>
      <p:pic>
        <p:nvPicPr>
          <p:cNvPr id="13331" name="Εικόνα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96238" y="4756150"/>
            <a:ext cx="7937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583</Words>
  <Application>Microsoft Office PowerPoint</Application>
  <PresentationFormat>Προβολή στην οθόνη (16:9)</PresentationFormat>
  <Paragraphs>44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Office Theme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</dc:creator>
  <cp:lastModifiedBy>LAZAROS-PC</cp:lastModifiedBy>
  <cp:revision>30</cp:revision>
  <dcterms:created xsi:type="dcterms:W3CDTF">2014-05-15T06:23:53Z</dcterms:created>
  <dcterms:modified xsi:type="dcterms:W3CDTF">2022-09-06T11:20:42Z</dcterms:modified>
</cp:coreProperties>
</file>