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9140C-2FF5-4C0C-9C35-0C766BE0E935}" v="4" dt="2022-09-03T06:23:05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>
        <p:scale>
          <a:sx n="56" d="100"/>
          <a:sy n="56" d="100"/>
        </p:scale>
        <p:origin x="57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0A442-4C1B-AAD4-3036-1E68569E9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8476-CAEC-512C-0A97-C05E51F4E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15FB1-F2BD-7C6A-7058-C644B44B5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B2466-A2AE-9A22-2533-38633025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7E8C4-CF8B-E329-B3C0-E922BC7B0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69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1399-DDD7-575C-2CD7-F8BBADBD0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5AC0C-2FA9-B368-9188-D8A958F21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86C31-1921-D496-1124-DD14EF7F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3E6A6-82F4-AAA1-B067-F7F7ECF00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158CBA-3EB4-1E8B-1952-3528A3CD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07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DBA9FC-4E1F-A6F0-E761-A96564E6C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001C5-46A8-2D4B-24FC-E07C3CCD2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5E626D-9FD9-EF06-DEC0-E8747FFA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EED5A-2BCC-D437-2C8E-D12AD783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83C88-B911-9F06-56CE-DE145226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3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EB42E-F1A0-CD1A-3A5E-4B59EE6E0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A8188-015B-BA35-2A01-7DE32EB9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42262-AD76-9E24-A5EB-41C244E21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32FE3-A295-2E54-6734-905482759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A097-9432-734B-BDB3-B2C59201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4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A547-EE22-9242-414C-2CDA2F41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5C777-0975-17F2-08DE-F83EDA708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EA35-CAAC-256C-C08F-97A356EE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8FF55-09F8-9A5B-3BA9-8BFA119D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E7D54-8CA5-61E4-F6AA-03CB86E9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8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39038-C950-F7D6-FFE8-C6486559F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13041-F3EE-CE6D-2DA8-53B95CFF0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18CCF-6D56-7B43-1A45-0966936E4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3E675-51B7-C3B4-2BFD-17068D04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BA9096-25FF-3831-7659-55CCAB09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B11D3D-D92B-AB41-114E-696160D2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2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1EB0E-C004-E7A4-098D-6DEF20B3E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9B188-2E5A-5C95-3271-E2195C0AD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D663F-8DBF-DF68-3965-133E6F9EA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CBAF5A-636C-2758-A5A1-B84DDA936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E01B41-5F16-7D54-FF11-83BF2A135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D22B3B-0D7A-30EF-1B85-63FFAAB8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7447E-6C9F-2074-B4B0-4EA64BECA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E43086-9E52-DA34-8C27-171CF750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6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0C6A-9C69-9935-A0D2-68BE8B20D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18B7AD-5CFA-CE49-8634-F38C8933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DCF1F-B5E0-D5E2-398F-EE3EC2C6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10C64-E8E4-85B0-7C55-33520E53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3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AAE6C-5470-4242-5BA8-62535136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B2FD9-BE97-EA22-75C0-E618AAA1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AB450-3B98-D694-0A61-79FA23D7B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0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43436-B229-73A5-6EC8-C742661E9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498B0-692E-06D3-25A9-661560EF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87BD8-FCA6-C538-A91E-70B24002D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20CC4-23CB-311D-BA1F-7498F0FB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D4E58-93BB-DA71-FA8E-C8C2A5A9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87344-CDF2-58C3-36DE-57CC25D8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0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CD4EF-078D-CA75-8D86-01BBDAD08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97354A-3269-DC20-6572-017FC6EF7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ACB1F-15A0-176D-27C0-A557B1863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3628E3-1A30-9C94-863D-8AB9FF439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6C103-EB6B-4A11-0321-DA6CB0C0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23DED-E83D-D213-A628-C5F0CA37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9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1A7693-0914-B3A4-2813-688D8A39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97E8B-BEC5-1B12-FCDB-1451E240B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DD96C-B705-A5C5-77D0-EB8C645BE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2FF4F-C4B1-4C02-8FA4-221DA17ECEC1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70A44-500F-09BF-1DF8-2FBF3E047E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FECE7-F23C-EEFD-9FB6-1FD864405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1AE00-2677-4618-9FFA-EABBFF18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4DEFF-F593-5A7D-C1D9-5BE3A35FF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72" y="982272"/>
            <a:ext cx="3388419" cy="45609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b="1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VITAMIN D LEVELS AND THROMBOTIC MARKERS IN HOSPITALIZED PATIENTS WITH SARS-CoV-2 INFECTION</a:t>
            </a:r>
            <a:br>
              <a:rPr lang="en-US" sz="340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7C11A-FDFA-EA90-A286-BD25A9269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*Kostoglou-Athanassiou Ifigenia* (1),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Athanassiou</a:t>
            </a:r>
            <a:r>
              <a:rPr lang="en-US" sz="1700" dirty="0">
                <a:solidFill>
                  <a:srgbClr val="FEFFFF"/>
                </a:solidFill>
                <a:effectLst/>
              </a:rPr>
              <a:t> Lambros (2),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Nikolakopoulou</a:t>
            </a:r>
            <a:r>
              <a:rPr lang="en-US" sz="1700" dirty="0">
                <a:solidFill>
                  <a:srgbClr val="FEFFFF"/>
                </a:solidFill>
                <a:effectLst/>
              </a:rPr>
              <a:t> Sofia (3),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Konstantinou</a:t>
            </a:r>
            <a:r>
              <a:rPr lang="en-US" sz="1700" dirty="0">
                <a:solidFill>
                  <a:srgbClr val="FEFFFF"/>
                </a:solidFill>
                <a:effectLst/>
              </a:rPr>
              <a:t> Alexandra (3),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Mascha</a:t>
            </a:r>
            <a:r>
              <a:rPr lang="en-US" sz="1700" dirty="0">
                <a:solidFill>
                  <a:srgbClr val="FEFFFF"/>
                </a:solidFill>
                <a:effectLst/>
              </a:rPr>
              <a:t> Olga (4),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Bliziotis</a:t>
            </a:r>
            <a:r>
              <a:rPr lang="en-US" sz="1700" dirty="0">
                <a:solidFill>
                  <a:srgbClr val="FEFFFF"/>
                </a:solidFill>
                <a:effectLst/>
              </a:rPr>
              <a:t>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Ioannis</a:t>
            </a:r>
            <a:r>
              <a:rPr lang="en-US" sz="1700" dirty="0">
                <a:solidFill>
                  <a:srgbClr val="FEFFFF"/>
                </a:solidFill>
                <a:effectLst/>
              </a:rPr>
              <a:t> (3), Samaras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Charilaos</a:t>
            </a:r>
            <a:r>
              <a:rPr lang="en-US" sz="1700" dirty="0">
                <a:solidFill>
                  <a:srgbClr val="FEFFFF"/>
                </a:solidFill>
                <a:effectLst/>
              </a:rPr>
              <a:t> (3),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Athanassiou</a:t>
            </a:r>
            <a:r>
              <a:rPr lang="en-US" sz="1700" dirty="0">
                <a:solidFill>
                  <a:srgbClr val="FEFFFF"/>
                </a:solidFill>
                <a:effectLst/>
              </a:rPr>
              <a:t> Panagiotis (5)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(1) Department of Endocrinology,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Asclepeion</a:t>
            </a:r>
            <a:r>
              <a:rPr lang="en-US" sz="1700" dirty="0">
                <a:solidFill>
                  <a:srgbClr val="FEFFFF"/>
                </a:solidFill>
                <a:effectLst/>
              </a:rPr>
              <a:t> Hospital,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Voula</a:t>
            </a:r>
            <a:r>
              <a:rPr lang="en-US" sz="1700" dirty="0">
                <a:solidFill>
                  <a:srgbClr val="FEFFFF"/>
                </a:solidFill>
                <a:effectLst/>
              </a:rPr>
              <a:t>, Athens, Greece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(2) Department of Rheumatology,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Asclepeion</a:t>
            </a:r>
            <a:r>
              <a:rPr lang="en-US" sz="1700" dirty="0">
                <a:solidFill>
                  <a:srgbClr val="FEFFFF"/>
                </a:solidFill>
                <a:effectLst/>
              </a:rPr>
              <a:t> Hospital,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Voula</a:t>
            </a:r>
            <a:r>
              <a:rPr lang="en-US" sz="1700" dirty="0">
                <a:solidFill>
                  <a:srgbClr val="FEFFFF"/>
                </a:solidFill>
                <a:effectLst/>
              </a:rPr>
              <a:t>, Athens, Greece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(3) COVID-19 Department,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Asclepeion</a:t>
            </a:r>
            <a:r>
              <a:rPr lang="en-US" sz="1700" dirty="0">
                <a:solidFill>
                  <a:srgbClr val="FEFFFF"/>
                </a:solidFill>
                <a:effectLst/>
              </a:rPr>
              <a:t> Hospital,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Voula</a:t>
            </a:r>
            <a:r>
              <a:rPr lang="en-US" sz="1700" dirty="0">
                <a:solidFill>
                  <a:srgbClr val="FEFFFF"/>
                </a:solidFill>
                <a:effectLst/>
              </a:rPr>
              <a:t>, Athens, Greece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(4) Department of Biochemistry,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Asclepeion</a:t>
            </a:r>
            <a:r>
              <a:rPr lang="en-US" sz="1700" dirty="0">
                <a:solidFill>
                  <a:srgbClr val="FEFFFF"/>
                </a:solidFill>
                <a:effectLst/>
              </a:rPr>
              <a:t> Hospital, </a:t>
            </a:r>
            <a:r>
              <a:rPr lang="en-US" sz="1700" dirty="0" err="1">
                <a:solidFill>
                  <a:srgbClr val="FEFFFF"/>
                </a:solidFill>
                <a:effectLst/>
              </a:rPr>
              <a:t>Voula</a:t>
            </a:r>
            <a:r>
              <a:rPr lang="en-US" sz="1700" dirty="0">
                <a:solidFill>
                  <a:srgbClr val="FEFFFF"/>
                </a:solidFill>
                <a:effectLst/>
              </a:rPr>
              <a:t>, Athens, Greece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r>
              <a:rPr lang="en-US" sz="1700" dirty="0">
                <a:solidFill>
                  <a:srgbClr val="FEFFFF"/>
                </a:solidFill>
                <a:effectLst/>
              </a:rPr>
              <a:t>(5) Department of Rheumatology, St. Paul’s Hospital, Thessaloniki, Greece</a:t>
            </a:r>
          </a:p>
          <a:p>
            <a:pPr marR="0" algn="l">
              <a:spcBef>
                <a:spcPts val="0"/>
              </a:spcBef>
              <a:spcAft>
                <a:spcPts val="800"/>
              </a:spcAft>
            </a:pPr>
            <a:endParaRPr lang="en-US" sz="1700" dirty="0">
              <a:solidFill>
                <a:srgbClr val="FEFFFF"/>
              </a:solidFill>
              <a:effectLst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0C4A8-7556-80E3-AA77-EF89F698B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Introduction 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71AFC-6260-2217-1294-748463336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</a:rPr>
              <a:t>Severe infection from the SARS-CoV-2 virus is associated with various manifestations, including hematological manifestations.  Thrombotic events or a tendency to develop thrombotic events also characterize severe COVID-19 disease and may be related to fatalities.  Vitamin D is known to have immunomodulating properties, to enhance the body defense system against invading pathogens and to have immunostimulatory properties as far as the innate immune response is concerned. </a:t>
            </a:r>
          </a:p>
          <a:p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aim of the study was to measure 25(OH)D</a:t>
            </a:r>
            <a:r>
              <a:rPr lang="en-US" sz="18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levels in patients hospitalized for severe COVID-19 infection and to investigate the relationship between 25(OH)D</a:t>
            </a:r>
            <a:r>
              <a:rPr lang="en-US" sz="1800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levels and ferritin levels and d-dimer levels.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414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91E6A2-8504-1DDE-A9BA-023DABB2F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Methods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26B93-7A45-33D5-6E18-8568F0E5D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 cohort of 42 patients hospitalized for severe infection from the SARS-CoV-2 virus 25(OH)D</a:t>
            </a:r>
            <a:r>
              <a:rPr lang="en-US" sz="20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levels were measured.  In the same cohort ferritin levels and d-dimer levels were also measured. Observations were also performed in a control group. </a:t>
            </a:r>
          </a:p>
          <a:p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25(OH)D</a:t>
            </a:r>
            <a:r>
              <a:rPr lang="en-US" sz="18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levels were 8.08±1.48 ng/ml (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mean±SEM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they were inversely related to ferritin levels, correlation coefficient -0.15, p=0.001, linear regression analysis and to d-dimer levels, correlation coefficient -0.34, p&lt;0.001, linear regression analysis.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012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2EB09-8258-17D8-1437-B19C2965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769EE77-C599-10B0-279E-38DFDFE41A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3E97777C-BB8E-3AAE-8610-5F9AB129460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9469" y="2505075"/>
            <a:ext cx="4598424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D4E1C8-DBB3-8C42-D4B6-5B4152ED3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AA305D97-4189-CA4B-BD36-77A36AA05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8188" y="21039138"/>
            <a:ext cx="59912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C536D5B7-0E86-CB76-A9FA-06DFF634A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588" y="21191538"/>
            <a:ext cx="59912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>
            <a:extLst>
              <a:ext uri="{FF2B5EF4-FFF2-40B4-BE49-F238E27FC236}">
                <a16:creationId xmlns:a16="http://schemas.microsoft.com/office/drawing/2014/main" id="{C87E44FF-C393-2C80-8847-C7FEE650CEC0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582" y="2505075"/>
            <a:ext cx="4598424" cy="368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695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A1A65C-467F-C0E4-A71C-AD5B50A6A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</a:rPr>
              <a:t>Conclusions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90227-CA7B-0D74-CF3B-D20D7630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Severe infection from the SARS-CoV-2 virus is related to a tendency for the development of thrombotic events.  D-dimer levels are measured and followed up in these patients.  Ferritin levels are also increased in severe SARS-CoV-2 infection and may be related to adverse outcome.  We showed that vitamin D levels are low in hospitalized patients with severe SARS-CoV-2 infection and are inversely related to ferritin and d-dimer levels.  It may thus be proposed that vitamin D is an inverse index of severity in the context of SARS-CoV-2 infection.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Cooper ID, Crofts CAP,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DiNicolantonio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JJ, Malhotra A, Elliott B,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Kyriakidou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Y,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Brookler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KH. Relationships between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hyperinsulinaemia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magnesium, vitamin D, thrombosis and COVID-19: rationale for clinical management. Open Heart. 2020 Sep;7(2):e001356.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Rhodes JM, Subramanian S, Laird E, Griffin G, Kenny RA. Perspective: Vitamin D deficiency and COVID-19 severity - plausibly linked by latitude, ethnicity, impacts on cytokines, ACE2 and thrombosis. J Intern Med. 2021 Jan;289(1):97-115.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Mercola J, Grant WB, Wagner CL. Evidence Regarding Vitamin D and Risk of COVID-19 and Its Severity. Nutrients. 2020 Oct 31;12(11):3361.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 N. Role of vitamin D in preventing of COVID-19 infection, progression and severity. J Infect Public Health. 2020 Oct;13(10):1373-1380. </a:t>
            </a: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1222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598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VITAMIN D LEVELS AND THROMBOTIC MARKERS IN HOSPITALIZED PATIENTS WITH SARS-CoV-2 INFECTION </vt:lpstr>
      <vt:lpstr>Introduction  Aim</vt:lpstr>
      <vt:lpstr>Methods Results</vt:lpstr>
      <vt:lpstr>Results</vt:lpstr>
      <vt:lpstr>Conclusions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Ifigenia Kostoglou-Athanassiou</dc:creator>
  <cp:lastModifiedBy>Ifigenia Kostoglou-Athanassiou</cp:lastModifiedBy>
  <cp:revision>2</cp:revision>
  <dcterms:created xsi:type="dcterms:W3CDTF">2022-09-03T06:06:48Z</dcterms:created>
  <dcterms:modified xsi:type="dcterms:W3CDTF">2022-09-03T06:41:38Z</dcterms:modified>
</cp:coreProperties>
</file>